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Lst>
  <p:sldSz cx="12192000" cy="6858000"/>
  <p:notesSz cx="6858000" cy="9144000"/>
  <p:embeddedFontLst>
    <p:embeddedFont>
      <p:font typeface="Calibri" pitchFamily="34" charset="0"/>
      <p:regular r:id="rId103"/>
      <p:bold r:id="rId104"/>
      <p:italic r:id="rId105"/>
      <p:boldItalic r:id="rId106"/>
    </p:embeddedFont>
    <p:embeddedFont>
      <p:font typeface="Helvetica Neue" charset="0"/>
      <p:regular r:id="rId107"/>
      <p:bold r:id="rId108"/>
      <p:italic r:id="rId109"/>
      <p:boldItalic r:id="rId110"/>
    </p:embeddedFont>
    <p:embeddedFont>
      <p:font typeface="Verdana" pitchFamily="34" charset="0"/>
      <p:regular r:id="rId111"/>
      <p:bold r:id="rId112"/>
      <p:italic r:id="rId113"/>
      <p:boldItalic r:id="rId114"/>
    </p:embeddedFont>
    <p:embeddedFont>
      <p:font typeface="Cambria" pitchFamily="18"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9" roundtripDataSignature="AMtx7mjGrCouQerCttAPeKKTPheVMtXlx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BD0E3D0A-8DC7-4A43-83AA-96017E6C628A}">
  <a:tblStyle styleId="{BD0E3D0A-8DC7-4A43-83AA-96017E6C628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font" Target="fonts/font12.fntdata"/><Relationship Id="rId119"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growth of information has been exponential over the years. Managing this explosive growth of information is the biggest challenge of the day</a:t>
            </a:r>
            <a:endParaRPr/>
          </a:p>
          <a:p>
            <a:pPr marL="0" lvl="0" indent="0" algn="l" rtl="0">
              <a:spcBef>
                <a:spcPts val="0"/>
              </a:spcBef>
              <a:spcAft>
                <a:spcPts val="0"/>
              </a:spcAft>
              <a:buNone/>
            </a:pPr>
            <a:endParaRPr/>
          </a:p>
        </p:txBody>
      </p:sp>
      <p:sp>
        <p:nvSpPr>
          <p:cNvPr id="259" name="Google Shape;25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3" name="Google Shape;116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Direct-Attached Storage (DAS) –</a:t>
            </a:r>
            <a:r>
              <a:rPr lang="en-US" sz="1200">
                <a:solidFill>
                  <a:schemeClr val="dk1"/>
                </a:solidFill>
                <a:latin typeface="Calibri"/>
                <a:ea typeface="Calibri"/>
                <a:cs typeface="Calibri"/>
                <a:sym typeface="Calibri"/>
              </a:rPr>
              <a:t> This kind of storage connects directly to a computer or a group of servers.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Redundant Array of Independent Disks (RAID) –</a:t>
            </a:r>
            <a:r>
              <a:rPr lang="en-US" sz="1200">
                <a:solidFill>
                  <a:schemeClr val="dk1"/>
                </a:solidFill>
                <a:latin typeface="Calibri"/>
                <a:ea typeface="Calibri"/>
                <a:cs typeface="Calibri"/>
                <a:sym typeface="Calibri"/>
              </a:rPr>
              <a:t> The term RAID was originally defined as redundant array of inexpensive disks and now it refers to redundant array of independent disks. This type of storage was developed to address the cost, fault tolerance, and performance, and increase storage capacity in a system.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Storage Area Network (SAN) –</a:t>
            </a:r>
            <a:r>
              <a:rPr lang="en-US" sz="1200">
                <a:solidFill>
                  <a:schemeClr val="dk1"/>
                </a:solidFill>
                <a:latin typeface="Calibri"/>
                <a:ea typeface="Calibri"/>
                <a:cs typeface="Calibri"/>
                <a:sym typeface="Calibri"/>
              </a:rPr>
              <a:t> This is a high-speed network of storage devices. It also links those storage devices with servers. Storage is segregated and assigned to a server for accessing its data.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Network-Attached Storage (NAS) –</a:t>
            </a:r>
            <a:r>
              <a:rPr lang="en-US" sz="1200">
                <a:solidFill>
                  <a:schemeClr val="dk1"/>
                </a:solidFill>
                <a:latin typeface="Calibri"/>
                <a:ea typeface="Calibri"/>
                <a:cs typeface="Calibri"/>
                <a:sym typeface="Calibri"/>
              </a:rPr>
              <a:t> An NAS device is a storage device connected to a network that allows storage and retrieval of data from a centralized location. It is mainly required for file sharing.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Internet Protocol SAN (IP-SAN) –</a:t>
            </a:r>
            <a:r>
              <a:rPr lang="en-US" sz="1200">
                <a:solidFill>
                  <a:schemeClr val="dk1"/>
                </a:solidFill>
                <a:latin typeface="Calibri"/>
                <a:ea typeface="Calibri"/>
                <a:cs typeface="Calibri"/>
                <a:sym typeface="Calibri"/>
              </a:rPr>
              <a:t> IP was developed as an open standard with a complete design of components. The storage protocols designed to shift block-based data between a host server and storage array include the Fibre Channel over IP (FCIP), Internet Fibre Channel Protocol (iFCP), and Internet Small Computer Systems Interface (iSCSI). The most common type of IP SAN uses iSCSI to summarize SCSI commands and assemble data into packets for transfer between the storage devices and host servers. One of the latest evolutions in storage architecture, IP-SAN is a merging of technologies used in SAN and NAS.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9" name="Google Shape;26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Cambria"/>
                <a:ea typeface="Cambria"/>
                <a:cs typeface="Cambria"/>
                <a:sym typeface="Cambria"/>
              </a:rPr>
              <a:t>Direct Attached Storage (DAS)</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Connects directly to computer or group of servers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Storage can be either internal or external to server</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Example: Internal hard drive in a computer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6" name="Google Shape;31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Cambria"/>
                <a:ea typeface="Cambria"/>
                <a:cs typeface="Cambria"/>
                <a:sym typeface="Cambria"/>
              </a:rPr>
              <a:t>Redundant Array of Independent Disks (RAID)</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Developed to address the cost, fault tolerance, and performance</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Used in all storage architectures such as DAS, SAN</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Combine multiple paces and disk drives into an array to achieve redundancy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5" name="Google Shape;32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Cambria"/>
                <a:ea typeface="Cambria"/>
                <a:cs typeface="Cambria"/>
                <a:sym typeface="Cambria"/>
              </a:rPr>
              <a:t>Storage Area Network (SAN)</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High-speed network</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Links storage devices with servers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Offers block-level storage</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Helpful in disaster recovery and backup settings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Utilize networking protocols or Fibre Channel technology </a:t>
            </a:r>
            <a:endParaRPr sz="1200">
              <a:latin typeface="Cambria"/>
              <a:ea typeface="Cambria"/>
              <a:cs typeface="Cambria"/>
              <a:sym typeface="Cambri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4" name="Google Shape;33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Cambria"/>
                <a:ea typeface="Cambria"/>
                <a:cs typeface="Cambria"/>
                <a:sym typeface="Cambria"/>
              </a:rPr>
              <a:t>Network Attached Storage (NAS)</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Allows storage and retrieval of data from a centralized location</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Required mainly for file sharing</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Simple to operate, safe, and reliable</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Does not provide e-mail, authentication, or file management tasks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Can exist anywhere in a LAN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3" name="Google Shape;34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Cambria"/>
                <a:ea typeface="Cambria"/>
                <a:cs typeface="Cambria"/>
                <a:sym typeface="Cambria"/>
              </a:rPr>
              <a:t>Internet Protocol SAN (IP-SAN)</a:t>
            </a:r>
            <a:endParaRPr/>
          </a:p>
          <a:p>
            <a:pPr marL="0" lvl="0" indent="0" algn="l" rtl="0">
              <a:spcBef>
                <a:spcPts val="0"/>
              </a:spcBef>
              <a:spcAft>
                <a:spcPts val="0"/>
              </a:spcAft>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Merging of technologies used in SAN and NAS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Developed as an open standard with a complete design of components</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Include FCIP, iFCP, and iSCSI</a:t>
            </a:r>
            <a:endParaRPr/>
          </a:p>
          <a:p>
            <a:pPr marL="0" lvl="0" indent="0" algn="l" rtl="0">
              <a:spcBef>
                <a:spcPts val="0"/>
              </a:spcBef>
              <a:spcAft>
                <a:spcPts val="0"/>
              </a:spcAft>
              <a:buNone/>
            </a:pPr>
            <a:endParaRPr/>
          </a:p>
        </p:txBody>
      </p:sp>
      <p:sp>
        <p:nvSpPr>
          <p:cNvPr id="352" name="Google Shape;35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 a)</a:t>
            </a:r>
            <a:endParaRPr b="1"/>
          </a:p>
        </p:txBody>
      </p:sp>
      <p:sp>
        <p:nvSpPr>
          <p:cNvPr id="361" name="Google Shape;36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 d)</a:t>
            </a:r>
            <a:endParaRPr b="1"/>
          </a:p>
        </p:txBody>
      </p:sp>
      <p:sp>
        <p:nvSpPr>
          <p:cNvPr id="369" name="Google Shape;36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As time passes by, the value of information changes. The piece of information that was more valuable yesterday becomes of lesser importance today. This change in the value of information with the course of time can be understood as information lifecycle.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latin typeface="Cambria"/>
              <a:ea typeface="Cambria"/>
              <a:cs typeface="Cambria"/>
              <a:sym typeface="Cambria"/>
            </a:endParaRPr>
          </a:p>
          <a:p>
            <a:pPr marL="0" lvl="0" indent="0" algn="l" rtl="0">
              <a:spcBef>
                <a:spcPts val="0"/>
              </a:spcBef>
              <a:spcAft>
                <a:spcPts val="0"/>
              </a:spcAft>
              <a:buNone/>
            </a:pPr>
            <a:r>
              <a:rPr lang="en-US"/>
              <a:t>Icon Source: Internet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3" name="Google Shape;39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Information gets created or collected, followed by proper indexing and classification. Properly stored information is retrieved and published or distributed on need basis. </a:t>
            </a:r>
            <a:r>
              <a:rPr lang="en-US" sz="1200">
                <a:solidFill>
                  <a:schemeClr val="dk1"/>
                </a:solidFill>
                <a:latin typeface="Calibri"/>
                <a:ea typeface="Calibri"/>
                <a:cs typeface="Calibri"/>
                <a:sym typeface="Calibri"/>
              </a:rPr>
              <a:t>Some information might be required in the long run and hence, is archived for future use. However, some pieces of information are created for a finite purpose and once the purpose is solved, they can be discarded or removed.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3" name="Google Shape;40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ILM is the process of managing information throughout its lifecycle. (i.e. from the time information is created till the time information is destroyed)</a:t>
            </a:r>
            <a:endParaRPr/>
          </a:p>
          <a:p>
            <a:pPr marL="0" lvl="0" indent="0" algn="l" rtl="0">
              <a:spcBef>
                <a:spcPts val="0"/>
              </a:spcBef>
              <a:spcAft>
                <a:spcPts val="0"/>
              </a:spcAft>
              <a:buNone/>
            </a:pPr>
            <a:endParaRPr/>
          </a:p>
        </p:txBody>
      </p:sp>
      <p:sp>
        <p:nvSpPr>
          <p:cNvPr id="412" name="Google Shape;41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rgbClr val="FF0000"/>
              </a:buClr>
              <a:buSzPts val="2000"/>
              <a:buFont typeface="Times New Roman"/>
              <a:buNone/>
            </a:pPr>
            <a:r>
              <a:rPr lang="en-US" sz="2000" i="0">
                <a:solidFill>
                  <a:srgbClr val="FF0000"/>
                </a:solidFill>
              </a:rPr>
              <a:t>An example proactive strategy that enables an IT organization to effectively manage the data throughout its lifecycle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0" name="Google Shape;4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Classify</a:t>
            </a:r>
            <a:r>
              <a:rPr lang="en-US" sz="1200">
                <a:solidFill>
                  <a:schemeClr val="dk1"/>
                </a:solidFill>
                <a:latin typeface="Calibri"/>
                <a:ea typeface="Calibri"/>
                <a:cs typeface="Calibri"/>
                <a:sym typeface="Calibri"/>
              </a:rPr>
              <a:t> the information and applications based on business rules and policies so that differentiated treatment of information can be enabled.</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Implementation </a:t>
            </a:r>
            <a:r>
              <a:rPr lang="en-US" sz="1200">
                <a:solidFill>
                  <a:schemeClr val="dk1"/>
                </a:solidFill>
                <a:latin typeface="Calibri"/>
                <a:ea typeface="Calibri"/>
                <a:cs typeface="Calibri"/>
                <a:sym typeface="Calibri"/>
              </a:rPr>
              <a:t>of policies using the information management tools, ranging from the creation of data to its disposal.</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Integrated Management</a:t>
            </a:r>
            <a:r>
              <a:rPr lang="en-US" sz="1200">
                <a:solidFill>
                  <a:schemeClr val="dk1"/>
                </a:solidFill>
                <a:latin typeface="Calibri"/>
                <a:ea typeface="Calibri"/>
                <a:cs typeface="Calibri"/>
                <a:sym typeface="Calibri"/>
              </a:rPr>
              <a:t> of the environment by using integrated tools so that the operational complexity can be reduced.</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Organisation</a:t>
            </a:r>
            <a:r>
              <a:rPr lang="en-US" sz="1200">
                <a:solidFill>
                  <a:schemeClr val="dk1"/>
                </a:solidFill>
                <a:latin typeface="Calibri"/>
                <a:ea typeface="Calibri"/>
                <a:cs typeface="Calibri"/>
                <a:sym typeface="Calibri"/>
              </a:rPr>
              <a:t> of storage resources in tiers to appropriately align relevant resources with data classes, and storage of information in the appropriate kind of infrastructure based on information value</a:t>
            </a:r>
            <a:endParaRPr/>
          </a:p>
          <a:p>
            <a:pPr marL="0" lvl="0" indent="0" algn="l" rtl="0">
              <a:spcBef>
                <a:spcPts val="0"/>
              </a:spcBef>
              <a:spcAft>
                <a:spcPts val="0"/>
              </a:spcAft>
              <a:buNone/>
            </a:pPr>
            <a:endParaRPr/>
          </a:p>
        </p:txBody>
      </p:sp>
      <p:sp>
        <p:nvSpPr>
          <p:cNvPr id="513" name="Google Shape;51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ILM is an organization-level process that holds within all the processes and resources contributing to the data flow in the organization. By using ILM, it is actually possible to categorise, evaluate, and locate all through its lifecycle. The ensures the cost-effective and quick retrieval of data any given point in time.</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0" name="Google Shape;56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3. d)</a:t>
            </a:r>
            <a:endParaRPr b="1"/>
          </a:p>
        </p:txBody>
      </p:sp>
      <p:sp>
        <p:nvSpPr>
          <p:cNvPr id="589" name="Google Shape;5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4. b)</a:t>
            </a:r>
            <a:endParaRPr b="1"/>
          </a:p>
        </p:txBody>
      </p:sp>
      <p:sp>
        <p:nvSpPr>
          <p:cNvPr id="597" name="Google Shape;59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5. d)</a:t>
            </a:r>
            <a:endParaRPr b="1"/>
          </a:p>
        </p:txBody>
      </p:sp>
      <p:sp>
        <p:nvSpPr>
          <p:cNvPr id="605" name="Google Shape;60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6. a)</a:t>
            </a:r>
            <a:endParaRPr b="1"/>
          </a:p>
        </p:txBody>
      </p:sp>
      <p:sp>
        <p:nvSpPr>
          <p:cNvPr id="613" name="Google Shape;61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Large organizations frequently maintain more than one data center. This enables them to provide backups in the event of a disaster and distribute data processing workloads. A combination of various storage architectures is used to meet the storage requirements of a data center.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Icon Source: Internet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28" name="Google Shape;62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Local backups are good and beneficial considering the first step of protection they provide. These are very effective against initial errors such as manual intervention with data, software or hardware failures but these fail when it comes to protection against theft, disaster or multiple software/hardware failure due to voltage. Under these circumstances, data centers are helpful</a:t>
            </a:r>
            <a:endParaRPr/>
          </a:p>
          <a:p>
            <a:pPr marL="0" lvl="0" indent="0" algn="l" rtl="0">
              <a:spcBef>
                <a:spcPts val="0"/>
              </a:spcBef>
              <a:spcAft>
                <a:spcPts val="0"/>
              </a:spcAft>
              <a:buNone/>
            </a:pPr>
            <a:endParaRPr/>
          </a:p>
        </p:txBody>
      </p:sp>
      <p:sp>
        <p:nvSpPr>
          <p:cNvPr id="636" name="Google Shape;63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Because Data Centers house critical computing resources, enterprises must make special arrangements with respect to both the facilities that house the equipment and the personnel required for a 24x7 operation.</a:t>
            </a:r>
            <a:endParaRPr/>
          </a:p>
          <a:p>
            <a:pPr marL="0" lvl="0" indent="0" algn="l" rtl="0">
              <a:spcBef>
                <a:spcPts val="0"/>
              </a:spcBef>
              <a:spcAft>
                <a:spcPts val="0"/>
              </a:spcAft>
              <a:buNone/>
            </a:pPr>
            <a:endParaRPr/>
          </a:p>
        </p:txBody>
      </p:sp>
      <p:sp>
        <p:nvSpPr>
          <p:cNvPr id="644" name="Google Shape;64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image presents the </a:t>
            </a:r>
            <a:r>
              <a:rPr lang="en-US" sz="1200"/>
              <a:t>Google data center, The Dalles Oregon. This is one of the biggest data center in the world</a:t>
            </a: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2" name="Google Shape;65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Application:</a:t>
            </a:r>
            <a:r>
              <a:rPr lang="en-US" sz="1200">
                <a:solidFill>
                  <a:schemeClr val="dk1"/>
                </a:solidFill>
                <a:latin typeface="Calibri"/>
                <a:ea typeface="Calibri"/>
                <a:cs typeface="Calibri"/>
                <a:sym typeface="Calibri"/>
              </a:rPr>
              <a:t> This is a computer program which provides the logic for computing operations. Applications can be layered on a database. The database, in turn, can use operating system services to carry out read/write operations to storage devices.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Database:</a:t>
            </a:r>
            <a:r>
              <a:rPr lang="en-US" sz="1200">
                <a:solidFill>
                  <a:schemeClr val="dk1"/>
                </a:solidFill>
                <a:latin typeface="Calibri"/>
                <a:ea typeface="Calibri"/>
                <a:cs typeface="Calibri"/>
                <a:sym typeface="Calibri"/>
              </a:rPr>
              <a:t> A database management system (DBMS) offers a structured way to store data in logically organized, interconnected tables. A DBMS facilitates the storage and retrieval of data.</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Server and operating system:</a:t>
            </a:r>
            <a:r>
              <a:rPr lang="en-US" sz="1200">
                <a:solidFill>
                  <a:schemeClr val="dk1"/>
                </a:solidFill>
                <a:latin typeface="Calibri"/>
                <a:ea typeface="Calibri"/>
                <a:cs typeface="Calibri"/>
                <a:sym typeface="Calibri"/>
              </a:rPr>
              <a:t> This is a computing platform that runs databases and applications.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Network:</a:t>
            </a:r>
            <a:r>
              <a:rPr lang="en-US" sz="1200">
                <a:solidFill>
                  <a:schemeClr val="dk1"/>
                </a:solidFill>
                <a:latin typeface="Calibri"/>
                <a:ea typeface="Calibri"/>
                <a:cs typeface="Calibri"/>
                <a:sym typeface="Calibri"/>
              </a:rPr>
              <a:t> This is a data path that enables communication between servers and storage and between customers and servers.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Storage array:</a:t>
            </a:r>
            <a:r>
              <a:rPr lang="en-US" sz="1200">
                <a:solidFill>
                  <a:schemeClr val="dk1"/>
                </a:solidFill>
                <a:latin typeface="Calibri"/>
                <a:ea typeface="Calibri"/>
                <a:cs typeface="Calibri"/>
                <a:sym typeface="Calibri"/>
              </a:rPr>
              <a:t> This is a device that stores data for consequent use.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669" name="Google Shape;6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This slide identifies the 5 core elements of a data center and how they relate to each other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77" name="Google Shape;67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Elements should be available on demand. Accessibility of elements can have a great impact on productivity</a:t>
            </a:r>
            <a:endParaRPr/>
          </a:p>
          <a:p>
            <a:pPr marL="0" lvl="0" indent="0" algn="l" rtl="0">
              <a:spcBef>
                <a:spcPts val="0"/>
              </a:spcBef>
              <a:spcAft>
                <a:spcPts val="0"/>
              </a:spcAft>
              <a:buNone/>
            </a:pPr>
            <a:endParaRPr/>
          </a:p>
        </p:txBody>
      </p:sp>
      <p:sp>
        <p:nvSpPr>
          <p:cNvPr id="722" name="Google Shape;72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Choosing a good location for data center can help to ensure continuous service availability and uptime. Environmental factors to be considered while choosing a site for data center.</a:t>
            </a:r>
            <a:endParaRPr/>
          </a:p>
          <a:p>
            <a:pPr marL="0" lvl="0" indent="0" algn="l" rtl="0">
              <a:spcBef>
                <a:spcPts val="0"/>
              </a:spcBef>
              <a:spcAft>
                <a:spcPts val="0"/>
              </a:spcAft>
              <a:buNone/>
            </a:pPr>
            <a:endParaRPr/>
          </a:p>
        </p:txBody>
      </p:sp>
      <p:sp>
        <p:nvSpPr>
          <p:cNvPr id="731" name="Google Shape;73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It is important to know about prior events related to planned or unplanned downtime and the methods by which these instances were addressed by the service provider.</a:t>
            </a:r>
            <a:endParaRPr/>
          </a:p>
          <a:p>
            <a:pPr marL="0" lvl="0" indent="0" algn="l" rtl="0">
              <a:spcBef>
                <a:spcPts val="0"/>
              </a:spcBef>
              <a:spcAft>
                <a:spcPts val="0"/>
              </a:spcAft>
              <a:buNone/>
            </a:pPr>
            <a:endParaRPr/>
          </a:p>
        </p:txBody>
      </p:sp>
      <p:sp>
        <p:nvSpPr>
          <p:cNvPr id="740" name="Google Shape;740;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Various measures to implement security includes onsite security workforces, and video surveillance and recording especially at the entrances, exits, roof access, and equipment areas.</a:t>
            </a:r>
            <a:endParaRPr/>
          </a:p>
          <a:p>
            <a:pPr marL="0" lvl="0" indent="0" algn="l" rtl="0">
              <a:spcBef>
                <a:spcPts val="0"/>
              </a:spcBef>
              <a:spcAft>
                <a:spcPts val="0"/>
              </a:spcAft>
              <a:buNone/>
            </a:pPr>
            <a:endParaRPr/>
          </a:p>
        </p:txBody>
      </p:sp>
      <p:sp>
        <p:nvSpPr>
          <p:cNvPr id="773" name="Google Shape;773;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should be a scope for expansion in every aspects.</a:t>
            </a:r>
            <a:r>
              <a:rPr lang="en-US" sz="1200">
                <a:solidFill>
                  <a:schemeClr val="dk1"/>
                </a:solidFill>
                <a:latin typeface="Calibri"/>
                <a:ea typeface="Calibri"/>
                <a:cs typeface="Calibri"/>
                <a:sym typeface="Calibri"/>
              </a:rPr>
              <a:t> It is therefore essential to have a suitable sized data center with an ample expansion capacity to increase power, network, physical space, and storage. Established organizations actively track and report on this concept. </a:t>
            </a:r>
            <a:endParaRPr/>
          </a:p>
          <a:p>
            <a:pPr marL="0" lvl="0" indent="0" algn="l" rtl="0">
              <a:spcBef>
                <a:spcPts val="0"/>
              </a:spcBef>
              <a:spcAft>
                <a:spcPts val="0"/>
              </a:spcAft>
              <a:buNone/>
            </a:pPr>
            <a:endParaRPr/>
          </a:p>
        </p:txBody>
      </p:sp>
      <p:sp>
        <p:nvSpPr>
          <p:cNvPr id="790" name="Google Shape;79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7. d)</a:t>
            </a:r>
            <a:endParaRPr b="1"/>
          </a:p>
        </p:txBody>
      </p:sp>
      <p:sp>
        <p:nvSpPr>
          <p:cNvPr id="807" name="Google Shape;80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8. a)</a:t>
            </a:r>
            <a:endParaRPr b="1"/>
          </a:p>
        </p:txBody>
      </p:sp>
      <p:sp>
        <p:nvSpPr>
          <p:cNvPr id="815" name="Google Shape;815;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9. b)</a:t>
            </a:r>
            <a:endParaRPr b="1"/>
          </a:p>
        </p:txBody>
      </p:sp>
      <p:sp>
        <p:nvSpPr>
          <p:cNvPr id="823" name="Google Shape;82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Data:</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Data is the raw and unorganized fact.</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It can be numbers, characters, text, sound, pictures, video, and figure that is not processed or put into context</a:t>
            </a:r>
            <a:endParaRPr/>
          </a:p>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figure presents the different building blocks used in the typical enterprise network and illustrates the location of the Data Center within that architecture</a:t>
            </a:r>
            <a:endParaRPr/>
          </a:p>
          <a:p>
            <a:pPr marL="0" lvl="0" indent="0" algn="l" rtl="0">
              <a:spcBef>
                <a:spcPts val="0"/>
              </a:spcBef>
              <a:spcAft>
                <a:spcPts val="0"/>
              </a:spcAft>
              <a:buNone/>
            </a:pPr>
            <a:endParaRPr/>
          </a:p>
        </p:txBody>
      </p:sp>
      <p:sp>
        <p:nvSpPr>
          <p:cNvPr id="861" name="Google Shape;86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For example, a company might build a single Data Center and share all resources, such as servers, firewalls, routers, switches, and so on. Another company might require that the three server farms be physically separated with no shared equipment.</a:t>
            </a:r>
            <a:endParaRPr/>
          </a:p>
          <a:p>
            <a:pPr marL="0" lvl="0" indent="0" algn="l" rtl="0">
              <a:spcBef>
                <a:spcPts val="0"/>
              </a:spcBef>
              <a:spcAft>
                <a:spcPts val="0"/>
              </a:spcAft>
              <a:buNone/>
            </a:pPr>
            <a:endParaRPr/>
          </a:p>
        </p:txBody>
      </p:sp>
      <p:sp>
        <p:nvSpPr>
          <p:cNvPr id="869" name="Google Shape;869;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IDCs are separated from the SP internal Data Centers that support the internal business applications environments.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Whether built for internal facing or collocated applications, application environments follow specific application architectural models such as the classic client/server or the n-tier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84" name="Google Shape;884;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10. d)</a:t>
            </a:r>
            <a:endParaRPr b="1"/>
          </a:p>
        </p:txBody>
      </p:sp>
      <p:sp>
        <p:nvSpPr>
          <p:cNvPr id="892" name="Google Shape;892;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11. b)</a:t>
            </a:r>
            <a:endParaRPr b="1"/>
          </a:p>
        </p:txBody>
      </p:sp>
      <p:sp>
        <p:nvSpPr>
          <p:cNvPr id="900" name="Google Shape;900;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Other types of server farms follow the same architecture used for intranet server farms yet with different scalability, security, and management requirements</a:t>
            </a:r>
            <a:endParaRPr/>
          </a:p>
          <a:p>
            <a:pPr marL="0" lvl="0" indent="0" algn="l" rtl="0">
              <a:spcBef>
                <a:spcPts val="0"/>
              </a:spcBef>
              <a:spcAft>
                <a:spcPts val="0"/>
              </a:spcAft>
              <a:buNone/>
            </a:pPr>
            <a:endParaRPr/>
          </a:p>
        </p:txBody>
      </p:sp>
      <p:sp>
        <p:nvSpPr>
          <p:cNvPr id="915" name="Google Shape;915;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mbria"/>
              <a:buNone/>
            </a:pPr>
            <a:r>
              <a:rPr lang="en-US" sz="1200">
                <a:latin typeface="Cambria"/>
                <a:ea typeface="Cambria"/>
                <a:cs typeface="Cambria"/>
                <a:sym typeface="Cambria"/>
              </a:rPr>
              <a:t>The classification of data is based on the way it is stored and managed. The types of data:</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Structured: </a:t>
            </a:r>
            <a:r>
              <a:rPr lang="en-US" sz="1200">
                <a:solidFill>
                  <a:schemeClr val="dk1"/>
                </a:solidFill>
                <a:latin typeface="Calibri"/>
                <a:ea typeface="Calibri"/>
                <a:cs typeface="Calibri"/>
                <a:sym typeface="Calibri"/>
              </a:rPr>
              <a:t>It is very commonplace and often managed using Structured Query Language (SQL). It is the most processed in development and the simplest way to manage information. However, structured data represents only 10% to 20% of all informatics data. It has the advantage of being easily entered, stored, and queried. Examples are Global Positioning System (GPS), medical devices, smart meters, data from networks, biometric devices, and stock trading data, phone numbers (and the phone book), census records (birth, income, employment, place).</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1">
                <a:solidFill>
                  <a:schemeClr val="dk1"/>
                </a:solidFill>
                <a:latin typeface="Calibri"/>
                <a:ea typeface="Calibri"/>
                <a:cs typeface="Calibri"/>
                <a:sym typeface="Calibri"/>
              </a:rPr>
              <a:t>Unstructured:</a:t>
            </a:r>
            <a:r>
              <a:rPr lang="en-US" sz="1200">
                <a:solidFill>
                  <a:schemeClr val="dk1"/>
                </a:solidFill>
                <a:latin typeface="Calibri"/>
                <a:ea typeface="Calibri"/>
                <a:cs typeface="Calibri"/>
                <a:sym typeface="Calibri"/>
              </a:rPr>
              <a:t> Unstructured data includes data that is not classified and organized. It represents around 80% of data available in the world. It often includes text and multimedia content. E-mail messages, range of documents, Web Pages, audio files, photos, videos, presentations, and many other types of business artefacts are examples of unstructured data. This type of data is internally structured, however, it is still considered unstructured because it does not fit in rows and columns of a database. Data generated by users on social media platforms such as YouTube, Facebook, Twitter, LinkedIn, blogs, and forums are all unstructured data.</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8" name="Google Shape;19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9" name="Google Shape;929;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figure shows a fully redundant enterprise Data Center supporting the following areas: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No single-point of failure – redundant components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Redundant Data Centers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core connectivity functions supported by Data Centers are Internet Edge connectivity, campus connectivity, and server-farm connectivity, as presented in this figure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0" name="Google Shape;930;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952" name="Google Shape;952;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As shown in Figure, the aggregation switches provide basic infrastructure services and connectivity for other service devices.</a:t>
            </a:r>
            <a:endParaRPr/>
          </a:p>
          <a:p>
            <a:pPr marL="0" lvl="0" indent="0" algn="l" rtl="0">
              <a:spcBef>
                <a:spcPts val="0"/>
              </a:spcBef>
              <a:spcAft>
                <a:spcPts val="0"/>
              </a:spcAft>
              <a:buNone/>
            </a:pPr>
            <a:endParaRPr/>
          </a:p>
        </p:txBody>
      </p:sp>
      <p:sp>
        <p:nvSpPr>
          <p:cNvPr id="982" name="Google Shape;98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Transport technologies must support a wide range of requirements for bandwidth and latency depending on the traffic profiles, which imply a number of media types ranging from Ethernet to Fibre Channel.</a:t>
            </a:r>
            <a:endParaRPr/>
          </a:p>
          <a:p>
            <a:pPr marL="0" lvl="0" indent="0" algn="l" rtl="0">
              <a:spcBef>
                <a:spcPts val="0"/>
              </a:spcBef>
              <a:spcAft>
                <a:spcPts val="0"/>
              </a:spcAft>
              <a:buNone/>
            </a:pPr>
            <a:endParaRPr/>
          </a:p>
        </p:txBody>
      </p:sp>
      <p:sp>
        <p:nvSpPr>
          <p:cNvPr id="998" name="Google Shape;998;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solidFill>
                  <a:schemeClr val="dk1"/>
                </a:solidFill>
                <a:latin typeface="Calibri"/>
                <a:ea typeface="Calibri"/>
                <a:cs typeface="Calibri"/>
                <a:sym typeface="Calibri"/>
              </a:rPr>
              <a:t>Data </a:t>
            </a:r>
            <a:r>
              <a:rPr lang="en-US" sz="1200">
                <a:solidFill>
                  <a:schemeClr val="dk1"/>
                </a:solidFill>
                <a:latin typeface="Calibri"/>
                <a:ea typeface="Calibri"/>
                <a:cs typeface="Calibri"/>
                <a:sym typeface="Calibri"/>
              </a:rPr>
              <a:t>is a collection of raw facts from which the required output is extracted. A paper document, photograph, a movie on a disk, a message, a bank account holder’s passbooks, buyer and seller agreements, and papers of property are all examples of data.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Information</a:t>
            </a:r>
            <a:r>
              <a:rPr lang="en-US" sz="1200">
                <a:solidFill>
                  <a:schemeClr val="dk1"/>
                </a:solidFill>
                <a:latin typeface="Calibri"/>
                <a:ea typeface="Calibri"/>
                <a:cs typeface="Calibri"/>
                <a:sym typeface="Calibri"/>
              </a:rPr>
              <a:t> is the intelligence and knowledge that is derived from data. It is classified data which has some intrinsic value for the receiver. Businesses analyse raw data in order to identify meaningful trends on which decisions and actions are made.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Icon Source: Internet</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5" name="Google Shape;23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12. a)</a:t>
            </a:r>
            <a:endParaRPr b="1"/>
          </a:p>
        </p:txBody>
      </p:sp>
      <p:sp>
        <p:nvSpPr>
          <p:cNvPr id="1014" name="Google Shape;1014;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13. b)</a:t>
            </a:r>
            <a:endParaRPr b="1"/>
          </a:p>
        </p:txBody>
      </p:sp>
      <p:sp>
        <p:nvSpPr>
          <p:cNvPr id="1022" name="Google Shape;1022;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14. a)</a:t>
            </a:r>
            <a:endParaRPr b="1"/>
          </a:p>
        </p:txBody>
      </p:sp>
      <p:sp>
        <p:nvSpPr>
          <p:cNvPr id="1030" name="Google Shape;1030;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15. c)</a:t>
            </a:r>
            <a:endParaRPr b="1"/>
          </a:p>
        </p:txBody>
      </p:sp>
      <p:sp>
        <p:nvSpPr>
          <p:cNvPr id="1054" name="Google Shape;1054;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1" name="Google Shape;106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16. b)</a:t>
            </a:r>
            <a:endParaRPr b="1"/>
          </a:p>
        </p:txBody>
      </p:sp>
      <p:sp>
        <p:nvSpPr>
          <p:cNvPr id="1062" name="Google Shape;1062;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9" name="Google Shape;106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17. a)</a:t>
            </a:r>
            <a:endParaRPr b="1"/>
          </a:p>
        </p:txBody>
      </p:sp>
      <p:sp>
        <p:nvSpPr>
          <p:cNvPr id="1070" name="Google Shape;1070;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18. a)</a:t>
            </a:r>
            <a:endParaRPr b="1"/>
          </a:p>
        </p:txBody>
      </p:sp>
      <p:sp>
        <p:nvSpPr>
          <p:cNvPr id="1078" name="Google Shape;1078;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 </a:t>
            </a:r>
            <a:r>
              <a:rPr lang="en-US" sz="1200">
                <a:latin typeface="Cambria"/>
                <a:ea typeface="Cambria"/>
                <a:cs typeface="Cambria"/>
                <a:sym typeface="Cambria"/>
              </a:rPr>
              <a:t>Series of processes executed in an organized way to collect and arrange data</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Repository of information enabling users to store, protect, retrieve as required</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Facilitates in making data easily accessible for further processing</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latin typeface="Cambria"/>
                <a:ea typeface="Cambria"/>
                <a:cs typeface="Cambria"/>
                <a:sym typeface="Cambria"/>
              </a:rPr>
              <a:t>Storage type depends on type and usage frequency of information</a:t>
            </a:r>
            <a:endParaRPr/>
          </a:p>
          <a:p>
            <a:pPr marL="342900" lvl="0" indent="-266700" algn="l" rtl="0">
              <a:spcBef>
                <a:spcPts val="0"/>
              </a:spcBef>
              <a:spcAft>
                <a:spcPts val="0"/>
              </a:spcAft>
              <a:buClr>
                <a:schemeClr val="dk1"/>
              </a:buClr>
              <a:buSzPts val="1200"/>
              <a:buFont typeface="Arial"/>
              <a:buNone/>
            </a:pPr>
            <a:endParaRPr sz="1200">
              <a:latin typeface="Cambria"/>
              <a:ea typeface="Cambria"/>
              <a:cs typeface="Cambria"/>
              <a:sym typeface="Cambria"/>
            </a:endParaRPr>
          </a:p>
          <a:p>
            <a:pPr marL="342900" lvl="0" indent="-342900" algn="l" rtl="0">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Businesses typically use internal hard disks, tapes, and external disk arrays to store data.</a:t>
            </a:r>
            <a:endParaRPr/>
          </a:p>
          <a:p>
            <a:pPr marL="342900" lvl="0" indent="-266700" algn="l" rtl="0">
              <a:spcBef>
                <a:spcPts val="0"/>
              </a:spcBef>
              <a:spcAft>
                <a:spcPts val="0"/>
              </a:spcAft>
              <a:buClr>
                <a:schemeClr val="dk1"/>
              </a:buClr>
              <a:buSzPts val="1200"/>
              <a:buFont typeface="Arial"/>
              <a:buNone/>
            </a:pPr>
            <a:endParaRPr sz="120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Devices such as hard disks in personal computers, DVDs, CD-ROMs, and memory in a cell phone or digital camera are examples of information storage devices</a:t>
            </a:r>
            <a:endParaRPr/>
          </a:p>
          <a:p>
            <a:pPr marL="342900" marR="0" lvl="0" indent="-266700" algn="l" rtl="0">
              <a:lnSpc>
                <a:spcPct val="100000"/>
              </a:lnSpc>
              <a:spcBef>
                <a:spcPts val="0"/>
              </a:spcBef>
              <a:spcAft>
                <a:spcPts val="0"/>
              </a:spcAft>
              <a:buClr>
                <a:schemeClr val="dk1"/>
              </a:buClr>
              <a:buSzPts val="1200"/>
              <a:buFont typeface="Arial"/>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Icon Source: Internet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4" name="Google Shape;2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19. c)</a:t>
            </a:r>
            <a:endParaRPr b="1"/>
          </a:p>
        </p:txBody>
      </p:sp>
      <p:sp>
        <p:nvSpPr>
          <p:cNvPr id="1086" name="Google Shape;1086;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20. b)</a:t>
            </a:r>
            <a:endParaRPr b="1"/>
          </a:p>
        </p:txBody>
      </p:sp>
      <p:sp>
        <p:nvSpPr>
          <p:cNvPr id="1094" name="Google Shape;1094;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1" name="Google Shape;110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21. a)</a:t>
            </a:r>
            <a:endParaRPr b="1"/>
          </a:p>
        </p:txBody>
      </p:sp>
      <p:sp>
        <p:nvSpPr>
          <p:cNvPr id="1102" name="Google Shape;110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22. a)</a:t>
            </a:r>
            <a:endParaRPr b="1"/>
          </a:p>
        </p:txBody>
      </p:sp>
      <p:sp>
        <p:nvSpPr>
          <p:cNvPr id="1110" name="Google Shape;1110;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23. a)</a:t>
            </a:r>
            <a:endParaRPr b="1"/>
          </a:p>
        </p:txBody>
      </p:sp>
      <p:sp>
        <p:nvSpPr>
          <p:cNvPr id="1118" name="Google Shape;1118;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24. d)</a:t>
            </a:r>
            <a:endParaRPr b="1"/>
          </a:p>
        </p:txBody>
      </p:sp>
      <p:sp>
        <p:nvSpPr>
          <p:cNvPr id="1126" name="Google Shape;1126;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3" name="Google Shape;113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0" name="Google Shape;1140;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5" name="Google Shape;1155;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3"/>
          <p:cNvSpPr txBox="1">
            <a:spLocks noGrp="1"/>
          </p:cNvSpPr>
          <p:nvPr>
            <p:ph type="sldNum" idx="12"/>
          </p:nvPr>
        </p:nvSpPr>
        <p:spPr>
          <a:xfrm>
            <a:off x="11642501" y="6356350"/>
            <a:ext cx="39387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C00000"/>
                </a:solidFill>
                <a:latin typeface="Calibri"/>
                <a:ea typeface="Calibri"/>
                <a:cs typeface="Calibri"/>
                <a:sym typeface="Calibri"/>
              </a:defRPr>
            </a:lvl1pPr>
            <a:lvl2pPr marL="0" lvl="1" indent="0" algn="r">
              <a:spcBef>
                <a:spcPts val="0"/>
              </a:spcBef>
              <a:buNone/>
              <a:defRPr sz="1200" b="0" i="0" u="none" strike="noStrike" cap="none">
                <a:solidFill>
                  <a:srgbClr val="C00000"/>
                </a:solidFill>
                <a:latin typeface="Calibri"/>
                <a:ea typeface="Calibri"/>
                <a:cs typeface="Calibri"/>
                <a:sym typeface="Calibri"/>
              </a:defRPr>
            </a:lvl2pPr>
            <a:lvl3pPr marL="0" lvl="2" indent="0" algn="r">
              <a:spcBef>
                <a:spcPts val="0"/>
              </a:spcBef>
              <a:buNone/>
              <a:defRPr sz="1200" b="0" i="0" u="none" strike="noStrike" cap="none">
                <a:solidFill>
                  <a:srgbClr val="C00000"/>
                </a:solidFill>
                <a:latin typeface="Calibri"/>
                <a:ea typeface="Calibri"/>
                <a:cs typeface="Calibri"/>
                <a:sym typeface="Calibri"/>
              </a:defRPr>
            </a:lvl3pPr>
            <a:lvl4pPr marL="0" lvl="3" indent="0" algn="r">
              <a:spcBef>
                <a:spcPts val="0"/>
              </a:spcBef>
              <a:buNone/>
              <a:defRPr sz="1200" b="0" i="0" u="none" strike="noStrike" cap="none">
                <a:solidFill>
                  <a:srgbClr val="C00000"/>
                </a:solidFill>
                <a:latin typeface="Calibri"/>
                <a:ea typeface="Calibri"/>
                <a:cs typeface="Calibri"/>
                <a:sym typeface="Calibri"/>
              </a:defRPr>
            </a:lvl4pPr>
            <a:lvl5pPr marL="0" lvl="4" indent="0" algn="r">
              <a:spcBef>
                <a:spcPts val="0"/>
              </a:spcBef>
              <a:buNone/>
              <a:defRPr sz="1200" b="0" i="0" u="none" strike="noStrike" cap="none">
                <a:solidFill>
                  <a:srgbClr val="C00000"/>
                </a:solidFill>
                <a:latin typeface="Calibri"/>
                <a:ea typeface="Calibri"/>
                <a:cs typeface="Calibri"/>
                <a:sym typeface="Calibri"/>
              </a:defRPr>
            </a:lvl5pPr>
            <a:lvl6pPr marL="0" lvl="5" indent="0" algn="r">
              <a:spcBef>
                <a:spcPts val="0"/>
              </a:spcBef>
              <a:buNone/>
              <a:defRPr sz="1200" b="0" i="0" u="none" strike="noStrike" cap="none">
                <a:solidFill>
                  <a:srgbClr val="C00000"/>
                </a:solidFill>
                <a:latin typeface="Calibri"/>
                <a:ea typeface="Calibri"/>
                <a:cs typeface="Calibri"/>
                <a:sym typeface="Calibri"/>
              </a:defRPr>
            </a:lvl6pPr>
            <a:lvl7pPr marL="0" lvl="6" indent="0" algn="r">
              <a:spcBef>
                <a:spcPts val="0"/>
              </a:spcBef>
              <a:buNone/>
              <a:defRPr sz="1200" b="0" i="0" u="none" strike="noStrike" cap="none">
                <a:solidFill>
                  <a:srgbClr val="C00000"/>
                </a:solidFill>
                <a:latin typeface="Calibri"/>
                <a:ea typeface="Calibri"/>
                <a:cs typeface="Calibri"/>
                <a:sym typeface="Calibri"/>
              </a:defRPr>
            </a:lvl7pPr>
            <a:lvl8pPr marL="0" lvl="7" indent="0" algn="r">
              <a:spcBef>
                <a:spcPts val="0"/>
              </a:spcBef>
              <a:buNone/>
              <a:defRPr sz="1200" b="0" i="0" u="none" strike="noStrike" cap="none">
                <a:solidFill>
                  <a:srgbClr val="C00000"/>
                </a:solidFill>
                <a:latin typeface="Calibri"/>
                <a:ea typeface="Calibri"/>
                <a:cs typeface="Calibri"/>
                <a:sym typeface="Calibri"/>
              </a:defRPr>
            </a:lvl8pPr>
            <a:lvl9pPr marL="0" lvl="8" indent="0" algn="r">
              <a:spcBef>
                <a:spcPts val="0"/>
              </a:spcBef>
              <a:buNone/>
              <a:defRPr sz="1200" b="0" i="0" u="none" strike="noStrike" cap="none">
                <a:solidFill>
                  <a:srgbClr val="C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C00000"/>
                </a:solidFill>
                <a:latin typeface="Calibri"/>
                <a:ea typeface="Calibri"/>
                <a:cs typeface="Calibri"/>
                <a:sym typeface="Calibri"/>
              </a:defRPr>
            </a:lvl1pPr>
            <a:lvl2pPr marL="0" lvl="1" indent="0" algn="r">
              <a:spcBef>
                <a:spcPts val="0"/>
              </a:spcBef>
              <a:buNone/>
              <a:defRPr sz="1200" b="0" i="0" u="none" strike="noStrike" cap="none">
                <a:solidFill>
                  <a:srgbClr val="C00000"/>
                </a:solidFill>
                <a:latin typeface="Calibri"/>
                <a:ea typeface="Calibri"/>
                <a:cs typeface="Calibri"/>
                <a:sym typeface="Calibri"/>
              </a:defRPr>
            </a:lvl2pPr>
            <a:lvl3pPr marL="0" lvl="2" indent="0" algn="r">
              <a:spcBef>
                <a:spcPts val="0"/>
              </a:spcBef>
              <a:buNone/>
              <a:defRPr sz="1200" b="0" i="0" u="none" strike="noStrike" cap="none">
                <a:solidFill>
                  <a:srgbClr val="C00000"/>
                </a:solidFill>
                <a:latin typeface="Calibri"/>
                <a:ea typeface="Calibri"/>
                <a:cs typeface="Calibri"/>
                <a:sym typeface="Calibri"/>
              </a:defRPr>
            </a:lvl3pPr>
            <a:lvl4pPr marL="0" lvl="3" indent="0" algn="r">
              <a:spcBef>
                <a:spcPts val="0"/>
              </a:spcBef>
              <a:buNone/>
              <a:defRPr sz="1200" b="0" i="0" u="none" strike="noStrike" cap="none">
                <a:solidFill>
                  <a:srgbClr val="C00000"/>
                </a:solidFill>
                <a:latin typeface="Calibri"/>
                <a:ea typeface="Calibri"/>
                <a:cs typeface="Calibri"/>
                <a:sym typeface="Calibri"/>
              </a:defRPr>
            </a:lvl4pPr>
            <a:lvl5pPr marL="0" lvl="4" indent="0" algn="r">
              <a:spcBef>
                <a:spcPts val="0"/>
              </a:spcBef>
              <a:buNone/>
              <a:defRPr sz="1200" b="0" i="0" u="none" strike="noStrike" cap="none">
                <a:solidFill>
                  <a:srgbClr val="C00000"/>
                </a:solidFill>
                <a:latin typeface="Calibri"/>
                <a:ea typeface="Calibri"/>
                <a:cs typeface="Calibri"/>
                <a:sym typeface="Calibri"/>
              </a:defRPr>
            </a:lvl5pPr>
            <a:lvl6pPr marL="0" lvl="5" indent="0" algn="r">
              <a:spcBef>
                <a:spcPts val="0"/>
              </a:spcBef>
              <a:buNone/>
              <a:defRPr sz="1200" b="0" i="0" u="none" strike="noStrike" cap="none">
                <a:solidFill>
                  <a:srgbClr val="C00000"/>
                </a:solidFill>
                <a:latin typeface="Calibri"/>
                <a:ea typeface="Calibri"/>
                <a:cs typeface="Calibri"/>
                <a:sym typeface="Calibri"/>
              </a:defRPr>
            </a:lvl6pPr>
            <a:lvl7pPr marL="0" lvl="6" indent="0" algn="r">
              <a:spcBef>
                <a:spcPts val="0"/>
              </a:spcBef>
              <a:buNone/>
              <a:defRPr sz="1200" b="0" i="0" u="none" strike="noStrike" cap="none">
                <a:solidFill>
                  <a:srgbClr val="C00000"/>
                </a:solidFill>
                <a:latin typeface="Calibri"/>
                <a:ea typeface="Calibri"/>
                <a:cs typeface="Calibri"/>
                <a:sym typeface="Calibri"/>
              </a:defRPr>
            </a:lvl7pPr>
            <a:lvl8pPr marL="0" lvl="7" indent="0" algn="r">
              <a:spcBef>
                <a:spcPts val="0"/>
              </a:spcBef>
              <a:buNone/>
              <a:defRPr sz="1200" b="0" i="0" u="none" strike="noStrike" cap="none">
                <a:solidFill>
                  <a:srgbClr val="C00000"/>
                </a:solidFill>
                <a:latin typeface="Calibri"/>
                <a:ea typeface="Calibri"/>
                <a:cs typeface="Calibri"/>
                <a:sym typeface="Calibri"/>
              </a:defRPr>
            </a:lvl8pPr>
            <a:lvl9pPr marL="0" lvl="8" indent="0" algn="r">
              <a:spcBef>
                <a:spcPts val="0"/>
              </a:spcBef>
              <a:buNone/>
              <a:defRPr sz="1200" b="0" i="0" u="none" strike="noStrike" cap="none">
                <a:solidFill>
                  <a:srgbClr val="C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0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0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0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0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0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0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0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0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0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0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1"/>
          <p:cNvSpPr>
            <a:spLocks noGrp="1"/>
          </p:cNvSpPr>
          <p:nvPr>
            <p:ph type="pic" idx="2"/>
          </p:nvPr>
        </p:nvSpPr>
        <p:spPr>
          <a:xfrm>
            <a:off x="5183188" y="987425"/>
            <a:ext cx="6172200" cy="4873625"/>
          </a:xfrm>
          <a:prstGeom prst="rect">
            <a:avLst/>
          </a:prstGeom>
          <a:noFill/>
          <a:ln>
            <a:noFill/>
          </a:ln>
        </p:spPr>
      </p:sp>
      <p:sp>
        <p:nvSpPr>
          <p:cNvPr id="68" name="Google Shape;68;p1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actualtechmedia.com/wp-content/uploads/2016/05/Building-a-Modern-Data-Center-ebook.pdf"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www.academia.edu/19388733/1_1_Information_Storage_and_Management_2nd_Edit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chopedia.com/definition/30481/storage-managem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www.siemon.com/us/white_papers/14-07-29-data-center-storage-evolution.asp" TargetMode="External"/><Relationship Id="rId4" Type="http://schemas.openxmlformats.org/officeDocument/2006/relationships/hyperlink" Target="http://www.differencebetween.info/difference-between-data-and-inform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mUgEgkV16Bw"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youtube.com/watch?v=WBU7sW1jy2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techrepublic.com/blog/10-things/10-critical-elements-of-an-efficient-data-cente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UnBrZUj38oU"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fiberoptics4sale.com/blogs/archive-posts/95041990-what-are-data-center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focus.forsythe.com/articles/396/10-Steps-to-a-Successful-Data-Center-Strategy"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McVZ01kn-lQ"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www.youtube.com/watch?v=8M0XPOiKC7I"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focus.forsythe.com/articles/396/10-Steps-to-a-Successful-Data-Center-Strategy" TargetMode="External"/><Relationship Id="rId3" Type="http://schemas.openxmlformats.org/officeDocument/2006/relationships/hyperlink" Target="http://www.networkmagazineindia.com/200309/coverstory01.shtml" TargetMode="External"/><Relationship Id="rId7" Type="http://schemas.openxmlformats.org/officeDocument/2006/relationships/hyperlink" Target="https://www.fiberoptics4sale.com/blogs/archive-posts/95041990-what-are-data-center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earchstorage.techtarget.com/definition/information-life-cycle-management" TargetMode="External"/><Relationship Id="rId5" Type="http://schemas.openxmlformats.org/officeDocument/2006/relationships/hyperlink" Target="http://www.networkworld.com/article/2300188/data-center/six-steps-to-ilm-implementation.html" TargetMode="External"/><Relationship Id="rId4" Type="http://schemas.openxmlformats.org/officeDocument/2006/relationships/hyperlink" Target="http://searchstorage.techtarget.com/opinion/Storage-infrastructure-management-is-still-elusive"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bpUzGZLO948&amp;list=PLWDUzz3hCDJJFiOO_zpMTbiHUNPDpU3xb"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hyperlink" Target="https://www.youtube.com/watch?v=XZmGGAbHqa0" TargetMode="External"/><Relationship Id="rId4" Type="http://schemas.openxmlformats.org/officeDocument/2006/relationships/hyperlink" Target="https://www.youtube.com/watch?v=mUgEgkV16B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20770" y="138023"/>
            <a:ext cx="11904453" cy="18633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9" name="Google Shape;89;p1"/>
          <p:cNvCxnSpPr/>
          <p:nvPr/>
        </p:nvCxnSpPr>
        <p:spPr>
          <a:xfrm>
            <a:off x="3219385" y="2277375"/>
            <a:ext cx="5796951" cy="0"/>
          </a:xfrm>
          <a:prstGeom prst="straightConnector1">
            <a:avLst/>
          </a:prstGeom>
          <a:noFill/>
          <a:ln w="9525" cap="flat" cmpd="sng">
            <a:solidFill>
              <a:srgbClr val="BFBFBF"/>
            </a:solidFill>
            <a:prstDash val="solid"/>
            <a:miter lim="800000"/>
            <a:headEnd type="none" w="sm" len="sm"/>
            <a:tailEnd type="none" w="sm" len="sm"/>
          </a:ln>
        </p:spPr>
      </p:cxnSp>
      <p:pic>
        <p:nvPicPr>
          <p:cNvPr id="90" name="Google Shape;90;p1"/>
          <p:cNvPicPr preferRelativeResize="0"/>
          <p:nvPr/>
        </p:nvPicPr>
        <p:blipFill rotWithShape="1">
          <a:blip r:embed="rId3">
            <a:alphaModFix/>
          </a:blip>
          <a:srcRect/>
          <a:stretch/>
        </p:blipFill>
        <p:spPr>
          <a:xfrm>
            <a:off x="4432537" y="512002"/>
            <a:ext cx="3418941" cy="1463307"/>
          </a:xfrm>
          <a:prstGeom prst="rect">
            <a:avLst/>
          </a:prstGeom>
          <a:noFill/>
          <a:ln>
            <a:noFill/>
          </a:ln>
        </p:spPr>
      </p:pic>
      <p:sp>
        <p:nvSpPr>
          <p:cNvPr id="91" name="Google Shape;91;p1"/>
          <p:cNvSpPr/>
          <p:nvPr/>
        </p:nvSpPr>
        <p:spPr>
          <a:xfrm>
            <a:off x="993769" y="2695091"/>
            <a:ext cx="10248181" cy="24006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rgbClr val="002060"/>
                </a:solidFill>
                <a:latin typeface="Helvetica Neue"/>
                <a:ea typeface="Helvetica Neue"/>
                <a:cs typeface="Helvetica Neue"/>
                <a:sym typeface="Helvetica Neue"/>
              </a:rPr>
              <a:t>Fundamentals of Storage and Data Center</a:t>
            </a:r>
            <a:br>
              <a:rPr lang="en-US" sz="4000" b="1" i="0" u="none" strike="noStrike" cap="none">
                <a:solidFill>
                  <a:srgbClr val="002060"/>
                </a:solidFill>
                <a:latin typeface="Helvetica Neue"/>
                <a:ea typeface="Helvetica Neue"/>
                <a:cs typeface="Helvetica Neue"/>
                <a:sym typeface="Helvetica Neue"/>
              </a:rPr>
            </a:br>
            <a:r>
              <a:rPr lang="en-US" sz="1500" b="1" i="0" u="none" strike="noStrike" cap="none">
                <a:solidFill>
                  <a:schemeClr val="dk1"/>
                </a:solidFill>
                <a:latin typeface="Helvetica Neue"/>
                <a:ea typeface="Helvetica Neue"/>
                <a:cs typeface="Helvetica Neue"/>
                <a:sym typeface="Helvetica Neue"/>
              </a:rPr>
              <a:t/>
            </a:r>
            <a:br>
              <a:rPr lang="en-US" sz="1500" b="1" i="0" u="none" strike="noStrike" cap="none">
                <a:solidFill>
                  <a:schemeClr val="dk1"/>
                </a:solidFill>
                <a:latin typeface="Helvetica Neue"/>
                <a:ea typeface="Helvetica Neue"/>
                <a:cs typeface="Helvetica Neue"/>
                <a:sym typeface="Helvetica Neue"/>
              </a:rPr>
            </a:br>
            <a:r>
              <a:rPr lang="en-US" sz="2000" b="1" i="0" u="none" strike="noStrike" cap="none">
                <a:solidFill>
                  <a:schemeClr val="dk1"/>
                </a:solidFill>
                <a:latin typeface="Helvetica Neue"/>
                <a:ea typeface="Helvetica Neue"/>
                <a:cs typeface="Helvetica Neue"/>
                <a:sym typeface="Helvetica Neue"/>
              </a:rPr>
              <a:t>Module Number: 01</a:t>
            </a:r>
            <a:endParaRPr/>
          </a:p>
          <a:p>
            <a:pPr marL="0" marR="0" lvl="0" indent="0" algn="ctr" rtl="0">
              <a:spcBef>
                <a:spcPts val="0"/>
              </a:spcBef>
              <a:spcAft>
                <a:spcPts val="0"/>
              </a:spcAft>
              <a:buNone/>
            </a:pPr>
            <a:endParaRPr sz="1500" b="1" i="0" u="none" strike="noStrike" cap="none">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r>
              <a:rPr lang="en-US" sz="3000" b="1" i="0" u="none" strike="noStrike" cap="none">
                <a:solidFill>
                  <a:schemeClr val="dk1"/>
                </a:solidFill>
                <a:latin typeface="Helvetica Neue"/>
                <a:ea typeface="Helvetica Neue"/>
                <a:cs typeface="Helvetica Neue"/>
                <a:sym typeface="Helvetica Neue"/>
              </a:rPr>
              <a:t>Module Name: Introduction to Storage and</a:t>
            </a:r>
            <a:br>
              <a:rPr lang="en-US" sz="3000" b="1" i="0" u="none" strike="noStrike" cap="none">
                <a:solidFill>
                  <a:schemeClr val="dk1"/>
                </a:solidFill>
                <a:latin typeface="Helvetica Neue"/>
                <a:ea typeface="Helvetica Neue"/>
                <a:cs typeface="Helvetica Neue"/>
                <a:sym typeface="Helvetica Neue"/>
              </a:rPr>
            </a:br>
            <a:r>
              <a:rPr lang="en-US" sz="3000" b="1" i="0" u="none" strike="noStrike" cap="none">
                <a:solidFill>
                  <a:schemeClr val="dk1"/>
                </a:solidFill>
                <a:latin typeface="Helvetica Neue"/>
                <a:ea typeface="Helvetica Neue"/>
                <a:cs typeface="Helvetica Neue"/>
                <a:sym typeface="Helvetica Neue"/>
              </a:rPr>
              <a:t>Data Centers Information Storage</a:t>
            </a:r>
            <a:endParaRPr sz="3000" b="1"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
        <p:nvSpPr>
          <p:cNvPr id="262" name="Google Shape;262;p11"/>
          <p:cNvSpPr/>
          <p:nvPr/>
        </p:nvSpPr>
        <p:spPr>
          <a:xfrm>
            <a:off x="80908" y="1089652"/>
            <a:ext cx="11383951" cy="4985980"/>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Why Information Storage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rgbClr val="C00000"/>
              </a:buClr>
              <a:buSzPts val="2000"/>
              <a:buFont typeface="Noto Sans Symbols"/>
              <a:buChar char="▪"/>
            </a:pPr>
            <a:r>
              <a:rPr lang="en-US" sz="2000" b="0" i="0" u="none" strike="noStrike" cap="none">
                <a:solidFill>
                  <a:srgbClr val="C00000"/>
                </a:solidFill>
                <a:latin typeface="Times New Roman"/>
                <a:ea typeface="Times New Roman"/>
                <a:cs typeface="Times New Roman"/>
                <a:sym typeface="Times New Roman"/>
              </a:rPr>
              <a:t>“Digital universe – The Information Explosion”</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21st Century is information era</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Information is being created at ever increasing rate</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Information has become critical for success</a:t>
            </a:r>
            <a:endParaRPr/>
          </a:p>
          <a:p>
            <a:pPr marL="1520100" marR="0" lvl="7" indent="-304800" algn="l" rtl="0">
              <a:lnSpc>
                <a:spcPct val="150000"/>
              </a:lnSpc>
              <a:spcBef>
                <a:spcPts val="0"/>
              </a:spcBef>
              <a:spcAft>
                <a:spcPts val="0"/>
              </a:spcAft>
              <a:buClr>
                <a:schemeClr val="dk1"/>
              </a:buClr>
              <a:buSzPts val="600"/>
              <a:buFont typeface="Arial"/>
              <a:buNone/>
            </a:pPr>
            <a:endParaRPr sz="6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We live in an on-command, on-demand world</a:t>
            </a:r>
            <a:endParaRPr/>
          </a:p>
          <a:p>
            <a:pPr marL="1062900" marR="0" lvl="6" indent="-317500" algn="l" rtl="0">
              <a:lnSpc>
                <a:spcPct val="150000"/>
              </a:lnSpc>
              <a:spcBef>
                <a:spcPts val="0"/>
              </a:spcBef>
              <a:spcAft>
                <a:spcPts val="0"/>
              </a:spcAft>
              <a:buClr>
                <a:schemeClr val="dk1"/>
              </a:buClr>
              <a:buSzPts val="400"/>
              <a:buFont typeface="Noto Sans Symbols"/>
              <a:buNone/>
            </a:pPr>
            <a:endParaRPr sz="4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Example: Social networking sites, e-mails, video and photo sharing website, online shopping, search engines etc.</a:t>
            </a:r>
            <a:endParaRPr/>
          </a:p>
          <a:p>
            <a:pPr marL="1520100" marR="0" lvl="7" indent="-304800" algn="l" rtl="0">
              <a:spcBef>
                <a:spcPts val="0"/>
              </a:spcBef>
              <a:spcAft>
                <a:spcPts val="0"/>
              </a:spcAft>
              <a:buClr>
                <a:schemeClr val="dk1"/>
              </a:buClr>
              <a:buSzPts val="600"/>
              <a:buFont typeface="Arial"/>
              <a:buNone/>
            </a:pPr>
            <a:endParaRPr sz="6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Information management is a </a:t>
            </a:r>
            <a:r>
              <a:rPr lang="en-US" sz="2000" b="0" i="0" u="none" strike="noStrike" cap="none">
                <a:solidFill>
                  <a:srgbClr val="C00000"/>
                </a:solidFill>
                <a:latin typeface="Times New Roman"/>
                <a:ea typeface="Times New Roman"/>
                <a:cs typeface="Times New Roman"/>
                <a:sym typeface="Times New Roman"/>
              </a:rPr>
              <a:t>big</a:t>
            </a:r>
            <a:r>
              <a:rPr lang="en-US" sz="2000" b="0" i="0" u="none" strike="noStrike" cap="none">
                <a:solidFill>
                  <a:schemeClr val="dk1"/>
                </a:solidFill>
                <a:latin typeface="Times New Roman"/>
                <a:ea typeface="Times New Roman"/>
                <a:cs typeface="Times New Roman"/>
                <a:sym typeface="Times New Roman"/>
              </a:rPr>
              <a:t> challenge</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Organization seek to Store Protect Optimize Leverage the information optimally</a:t>
            </a:r>
            <a:endParaRPr/>
          </a:p>
        </p:txBody>
      </p:sp>
      <p:sp>
        <p:nvSpPr>
          <p:cNvPr id="263" name="Google Shape;263;p1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
        <p:nvSpPr>
          <p:cNvPr id="264" name="Google Shape;264;p11"/>
          <p:cNvSpPr/>
          <p:nvPr/>
        </p:nvSpPr>
        <p:spPr>
          <a:xfrm rot="-10353994">
            <a:off x="7261522" y="1327731"/>
            <a:ext cx="4067433" cy="2723745"/>
          </a:xfrm>
          <a:prstGeom prst="cloud">
            <a:avLst/>
          </a:prstGeom>
          <a:solidFill>
            <a:schemeClr val="lt1"/>
          </a:solidFill>
          <a:ln w="381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1"/>
          <p:cNvSpPr txBox="1"/>
          <p:nvPr/>
        </p:nvSpPr>
        <p:spPr>
          <a:xfrm>
            <a:off x="8300814" y="1968679"/>
            <a:ext cx="2206160"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Can you imagine how much facebook data is generated daily ???</a:t>
            </a:r>
            <a:endParaRPr sz="2000" b="1">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100</a:t>
            </a:fld>
            <a:endParaRPr/>
          </a:p>
        </p:txBody>
      </p:sp>
      <p:sp>
        <p:nvSpPr>
          <p:cNvPr id="1166" name="Google Shape;1166;p101"/>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E-Book Links</a:t>
            </a:r>
            <a:endParaRPr sz="2400" b="1" i="0" u="none" strike="noStrike" cap="none">
              <a:solidFill>
                <a:schemeClr val="dk1"/>
              </a:solidFill>
              <a:latin typeface="Times New Roman"/>
              <a:ea typeface="Times New Roman"/>
              <a:cs typeface="Times New Roman"/>
              <a:sym typeface="Times New Roman"/>
            </a:endParaRPr>
          </a:p>
        </p:txBody>
      </p:sp>
      <p:sp>
        <p:nvSpPr>
          <p:cNvPr id="1167" name="Google Shape;1167;p10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1168" name="Google Shape;1168;p101"/>
          <p:cNvGraphicFramePr/>
          <p:nvPr/>
        </p:nvGraphicFramePr>
        <p:xfrm>
          <a:off x="560136" y="1817625"/>
          <a:ext cx="3000000" cy="3000000"/>
        </p:xfrm>
        <a:graphic>
          <a:graphicData uri="http://schemas.openxmlformats.org/drawingml/2006/table">
            <a:tbl>
              <a:tblPr firstRow="1" bandRow="1">
                <a:noFill/>
                <a:tableStyleId>{BD0E3D0A-8DC7-4A43-83AA-96017E6C628A}</a:tableStyleId>
              </a:tblPr>
              <a:tblGrid>
                <a:gridCol w="1725850"/>
                <a:gridCol w="4629150"/>
                <a:gridCol w="4675825"/>
              </a:tblGrid>
              <a:tr h="786450">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Page Number</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10874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Building a Modern Data Center</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https://www.actualtechmedia.com/wp-content/uploads/2016/05/Building-a-Modern-Data-Center-ebook.pdf</a:t>
                      </a:r>
                      <a:endParaRPr sz="18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Page Number 14 to Page Number 22</a:t>
                      </a:r>
                      <a:endParaRPr sz="1800" b="0" i="0" u="none" strike="noStrike" cap="none">
                        <a:solidFill>
                          <a:schemeClr val="dk1"/>
                        </a:solidFill>
                        <a:latin typeface="Calibri"/>
                        <a:ea typeface="Calibri"/>
                        <a:cs typeface="Calibri"/>
                        <a:sym typeface="Calibri"/>
                      </a:endParaRPr>
                    </a:p>
                  </a:txBody>
                  <a:tcPr marL="9525" marR="9525" marT="9525" marB="0" anchor="ctr">
                    <a:solidFill>
                      <a:schemeClr val="lt1"/>
                    </a:solidFill>
                  </a:tcPr>
                </a:tc>
              </a:tr>
              <a:tr h="10874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Information Storage and Management</a:t>
                      </a:r>
                      <a:endParaRPr sz="18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http://www.academia.edu/19388733/1_1_Information_Storage_and_Management_2nd_Edition</a:t>
                      </a:r>
                      <a:endParaRPr sz="18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Page Number 4 - Page Number  15</a:t>
                      </a:r>
                      <a:endParaRPr sz="1800" b="0" i="0" u="none" strike="noStrike" cap="none">
                        <a:solidFill>
                          <a:schemeClr val="dk1"/>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
        <p:nvSpPr>
          <p:cNvPr id="272" name="Google Shape;272;p12"/>
          <p:cNvSpPr/>
          <p:nvPr/>
        </p:nvSpPr>
        <p:spPr>
          <a:xfrm>
            <a:off x="80908" y="1089652"/>
            <a:ext cx="11668269" cy="330859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Evolution of Storage Technology</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Storage technology has evolved through the following configurations:</a:t>
            </a:r>
            <a:endParaRPr/>
          </a:p>
          <a:p>
            <a:pPr marL="720000" marR="0" lvl="6" indent="0" algn="l" rtl="0">
              <a:lnSpc>
                <a:spcPct val="150000"/>
              </a:lnSpc>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Direct Attached Storage (DAS)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Redundant Array of Independent Disks (RAID) </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Network Attached Storage (NAS)/Storage Area Network (SAN)</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Internet Protocol SAN (IP-SAN)</a:t>
            </a:r>
            <a:endParaRPr/>
          </a:p>
        </p:txBody>
      </p:sp>
      <p:sp>
        <p:nvSpPr>
          <p:cNvPr id="273" name="Google Shape;273;p1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
        <p:nvSpPr>
          <p:cNvPr id="279" name="Google Shape;279;p1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280" name="Google Shape;280;p13"/>
          <p:cNvGrpSpPr/>
          <p:nvPr/>
        </p:nvGrpSpPr>
        <p:grpSpPr>
          <a:xfrm>
            <a:off x="1357754" y="1563672"/>
            <a:ext cx="9669894" cy="4675188"/>
            <a:chOff x="1340501" y="1701696"/>
            <a:chExt cx="9669894" cy="4675188"/>
          </a:xfrm>
        </p:grpSpPr>
        <p:grpSp>
          <p:nvGrpSpPr>
            <p:cNvPr id="281" name="Google Shape;281;p13"/>
            <p:cNvGrpSpPr/>
            <p:nvPr/>
          </p:nvGrpSpPr>
          <p:grpSpPr>
            <a:xfrm>
              <a:off x="9005134" y="1701696"/>
              <a:ext cx="2005261" cy="3652837"/>
              <a:chOff x="4363" y="775"/>
              <a:chExt cx="913" cy="2301"/>
            </a:xfrm>
          </p:grpSpPr>
          <p:sp>
            <p:nvSpPr>
              <p:cNvPr id="282" name="Google Shape;282;p13"/>
              <p:cNvSpPr/>
              <p:nvPr/>
            </p:nvSpPr>
            <p:spPr>
              <a:xfrm>
                <a:off x="4468" y="2980"/>
                <a:ext cx="317" cy="9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000000"/>
                    </a:solidFill>
                    <a:latin typeface="Verdana"/>
                    <a:ea typeface="Verdana"/>
                    <a:cs typeface="Verdana"/>
                    <a:sym typeface="Verdana"/>
                  </a:rPr>
                  <a:t>IP SAN</a:t>
                </a:r>
                <a:endParaRPr sz="1800">
                  <a:solidFill>
                    <a:schemeClr val="dk1"/>
                  </a:solidFill>
                  <a:latin typeface="Calibri"/>
                  <a:ea typeface="Calibri"/>
                  <a:cs typeface="Calibri"/>
                  <a:sym typeface="Calibri"/>
                </a:endParaRPr>
              </a:p>
            </p:txBody>
          </p:sp>
          <p:cxnSp>
            <p:nvCxnSpPr>
              <p:cNvPr id="283" name="Google Shape;283;p13"/>
              <p:cNvCxnSpPr/>
              <p:nvPr/>
            </p:nvCxnSpPr>
            <p:spPr>
              <a:xfrm rot="10800000">
                <a:off x="4710" y="1228"/>
                <a:ext cx="0" cy="348"/>
              </a:xfrm>
              <a:prstGeom prst="straightConnector1">
                <a:avLst/>
              </a:prstGeom>
              <a:noFill/>
              <a:ln w="12700" cap="flat" cmpd="sng">
                <a:solidFill>
                  <a:srgbClr val="0000FF"/>
                </a:solidFill>
                <a:prstDash val="solid"/>
                <a:round/>
                <a:headEnd type="none" w="med" len="med"/>
                <a:tailEnd type="none" w="med" len="med"/>
              </a:ln>
            </p:spPr>
          </p:cxnSp>
          <p:cxnSp>
            <p:nvCxnSpPr>
              <p:cNvPr id="284" name="Google Shape;284;p13"/>
              <p:cNvCxnSpPr/>
              <p:nvPr/>
            </p:nvCxnSpPr>
            <p:spPr>
              <a:xfrm rot="10800000">
                <a:off x="4717" y="1713"/>
                <a:ext cx="0" cy="336"/>
              </a:xfrm>
              <a:prstGeom prst="straightConnector1">
                <a:avLst/>
              </a:prstGeom>
              <a:noFill/>
              <a:ln w="38100" cap="flat" cmpd="sng">
                <a:solidFill>
                  <a:srgbClr val="FF9900"/>
                </a:solidFill>
                <a:prstDash val="solid"/>
                <a:round/>
                <a:headEnd type="none" w="med" len="med"/>
                <a:tailEnd type="none" w="med" len="med"/>
              </a:ln>
            </p:spPr>
          </p:cxnSp>
          <p:sp>
            <p:nvSpPr>
              <p:cNvPr id="285" name="Google Shape;285;p13"/>
              <p:cNvSpPr/>
              <p:nvPr/>
            </p:nvSpPr>
            <p:spPr>
              <a:xfrm>
                <a:off x="4774" y="1748"/>
                <a:ext cx="502"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333333"/>
                    </a:solidFill>
                    <a:latin typeface="Verdana"/>
                    <a:ea typeface="Verdana"/>
                    <a:cs typeface="Verdana"/>
                    <a:sym typeface="Verdana"/>
                  </a:rPr>
                  <a:t>Multi Protocol</a:t>
                </a:r>
                <a:endParaRPr sz="1800">
                  <a:solidFill>
                    <a:schemeClr val="dk1"/>
                  </a:solidFill>
                  <a:latin typeface="Calibri"/>
                  <a:ea typeface="Calibri"/>
                  <a:cs typeface="Calibri"/>
                  <a:sym typeface="Calibri"/>
                </a:endParaRPr>
              </a:p>
            </p:txBody>
          </p:sp>
          <p:sp>
            <p:nvSpPr>
              <p:cNvPr id="286" name="Google Shape;286;p13"/>
              <p:cNvSpPr/>
              <p:nvPr/>
            </p:nvSpPr>
            <p:spPr>
              <a:xfrm>
                <a:off x="4892" y="1841"/>
                <a:ext cx="266"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333333"/>
                    </a:solidFill>
                    <a:latin typeface="Verdana"/>
                    <a:ea typeface="Verdana"/>
                    <a:cs typeface="Verdana"/>
                    <a:sym typeface="Verdana"/>
                  </a:rPr>
                  <a:t> Router</a:t>
                </a:r>
                <a:endParaRPr sz="1800">
                  <a:solidFill>
                    <a:schemeClr val="dk1"/>
                  </a:solidFill>
                  <a:latin typeface="Calibri"/>
                  <a:ea typeface="Calibri"/>
                  <a:cs typeface="Calibri"/>
                  <a:sym typeface="Calibri"/>
                </a:endParaRPr>
              </a:p>
            </p:txBody>
          </p:sp>
          <p:pic>
            <p:nvPicPr>
              <p:cNvPr id="287" name="Google Shape;287;p13" descr="host11"/>
              <p:cNvPicPr preferRelativeResize="0"/>
              <p:nvPr/>
            </p:nvPicPr>
            <p:blipFill rotWithShape="1">
              <a:blip r:embed="rId3">
                <a:alphaModFix/>
              </a:blip>
              <a:srcRect/>
              <a:stretch/>
            </p:blipFill>
            <p:spPr>
              <a:xfrm>
                <a:off x="4561" y="775"/>
                <a:ext cx="334" cy="567"/>
              </a:xfrm>
              <a:prstGeom prst="rect">
                <a:avLst/>
              </a:prstGeom>
              <a:noFill/>
              <a:ln>
                <a:noFill/>
              </a:ln>
            </p:spPr>
          </p:pic>
          <p:pic>
            <p:nvPicPr>
              <p:cNvPr id="288" name="Google Shape;288;p13" descr="storagearray2"/>
              <p:cNvPicPr preferRelativeResize="0"/>
              <p:nvPr/>
            </p:nvPicPr>
            <p:blipFill rotWithShape="1">
              <a:blip r:embed="rId4">
                <a:alphaModFix/>
              </a:blip>
              <a:srcRect/>
              <a:stretch/>
            </p:blipFill>
            <p:spPr>
              <a:xfrm>
                <a:off x="4363" y="2025"/>
                <a:ext cx="702" cy="924"/>
              </a:xfrm>
              <a:prstGeom prst="rect">
                <a:avLst/>
              </a:prstGeom>
              <a:noFill/>
              <a:ln>
                <a:noFill/>
              </a:ln>
            </p:spPr>
          </p:pic>
          <p:pic>
            <p:nvPicPr>
              <p:cNvPr id="289" name="Google Shape;289;p13" descr="fcrouter"/>
              <p:cNvPicPr preferRelativeResize="0"/>
              <p:nvPr/>
            </p:nvPicPr>
            <p:blipFill rotWithShape="1">
              <a:blip r:embed="rId5">
                <a:alphaModFix/>
              </a:blip>
              <a:srcRect/>
              <a:stretch/>
            </p:blipFill>
            <p:spPr>
              <a:xfrm>
                <a:off x="4465" y="1539"/>
                <a:ext cx="485" cy="184"/>
              </a:xfrm>
              <a:prstGeom prst="rect">
                <a:avLst/>
              </a:prstGeom>
              <a:noFill/>
              <a:ln>
                <a:noFill/>
              </a:ln>
            </p:spPr>
          </p:pic>
        </p:grpSp>
        <p:grpSp>
          <p:nvGrpSpPr>
            <p:cNvPr id="290" name="Google Shape;290;p13"/>
            <p:cNvGrpSpPr/>
            <p:nvPr/>
          </p:nvGrpSpPr>
          <p:grpSpPr>
            <a:xfrm>
              <a:off x="5948427" y="2438836"/>
              <a:ext cx="2075543" cy="3457575"/>
              <a:chOff x="3231" y="1075"/>
              <a:chExt cx="945" cy="2178"/>
            </a:xfrm>
          </p:grpSpPr>
          <p:cxnSp>
            <p:nvCxnSpPr>
              <p:cNvPr id="291" name="Google Shape;291;p13"/>
              <p:cNvCxnSpPr/>
              <p:nvPr/>
            </p:nvCxnSpPr>
            <p:spPr>
              <a:xfrm rot="10800000" flipH="1">
                <a:off x="3724" y="1993"/>
                <a:ext cx="227" cy="263"/>
              </a:xfrm>
              <a:prstGeom prst="straightConnector1">
                <a:avLst/>
              </a:prstGeom>
              <a:noFill/>
              <a:ln w="38100" cap="flat" cmpd="sng">
                <a:solidFill>
                  <a:srgbClr val="FF9900"/>
                </a:solidFill>
                <a:prstDash val="solid"/>
                <a:round/>
                <a:headEnd type="none" w="med" len="med"/>
                <a:tailEnd type="none" w="med" len="med"/>
              </a:ln>
            </p:spPr>
          </p:cxnSp>
          <p:cxnSp>
            <p:nvCxnSpPr>
              <p:cNvPr id="292" name="Google Shape;292;p13"/>
              <p:cNvCxnSpPr/>
              <p:nvPr/>
            </p:nvCxnSpPr>
            <p:spPr>
              <a:xfrm rot="10800000">
                <a:off x="3942" y="1582"/>
                <a:ext cx="0" cy="300"/>
              </a:xfrm>
              <a:prstGeom prst="straightConnector1">
                <a:avLst/>
              </a:prstGeom>
              <a:noFill/>
              <a:ln w="38100" cap="flat" cmpd="sng">
                <a:solidFill>
                  <a:srgbClr val="FF9900"/>
                </a:solidFill>
                <a:prstDash val="solid"/>
                <a:round/>
                <a:headEnd type="none" w="med" len="med"/>
                <a:tailEnd type="none" w="med" len="med"/>
              </a:ln>
            </p:spPr>
          </p:cxnSp>
          <p:cxnSp>
            <p:nvCxnSpPr>
              <p:cNvPr id="293" name="Google Shape;293;p13"/>
              <p:cNvCxnSpPr/>
              <p:nvPr/>
            </p:nvCxnSpPr>
            <p:spPr>
              <a:xfrm rot="10800000">
                <a:off x="3426" y="1993"/>
                <a:ext cx="226" cy="264"/>
              </a:xfrm>
              <a:prstGeom prst="straightConnector1">
                <a:avLst/>
              </a:prstGeom>
              <a:noFill/>
              <a:ln w="12700" cap="flat" cmpd="sng">
                <a:solidFill>
                  <a:srgbClr val="0000FF"/>
                </a:solidFill>
                <a:prstDash val="solid"/>
                <a:round/>
                <a:headEnd type="none" w="med" len="med"/>
                <a:tailEnd type="none" w="med" len="med"/>
              </a:ln>
            </p:spPr>
          </p:cxnSp>
          <p:cxnSp>
            <p:nvCxnSpPr>
              <p:cNvPr id="294" name="Google Shape;294;p13"/>
              <p:cNvCxnSpPr/>
              <p:nvPr/>
            </p:nvCxnSpPr>
            <p:spPr>
              <a:xfrm rot="10800000">
                <a:off x="3434" y="1636"/>
                <a:ext cx="0" cy="246"/>
              </a:xfrm>
              <a:prstGeom prst="straightConnector1">
                <a:avLst/>
              </a:prstGeom>
              <a:noFill/>
              <a:ln w="12700" cap="flat" cmpd="sng">
                <a:solidFill>
                  <a:srgbClr val="0000FF"/>
                </a:solidFill>
                <a:prstDash val="solid"/>
                <a:round/>
                <a:headEnd type="none" w="med" len="med"/>
                <a:tailEnd type="none" w="med" len="med"/>
              </a:ln>
            </p:spPr>
          </p:cxnSp>
          <p:sp>
            <p:nvSpPr>
              <p:cNvPr id="295" name="Google Shape;295;p13"/>
              <p:cNvSpPr/>
              <p:nvPr/>
            </p:nvSpPr>
            <p:spPr>
              <a:xfrm>
                <a:off x="3462" y="3157"/>
                <a:ext cx="483" cy="9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000000"/>
                    </a:solidFill>
                    <a:latin typeface="Verdana"/>
                    <a:ea typeface="Verdana"/>
                    <a:cs typeface="Verdana"/>
                    <a:sym typeface="Verdana"/>
                  </a:rPr>
                  <a:t>SAN / NAS</a:t>
                </a:r>
                <a:endParaRPr sz="1800">
                  <a:solidFill>
                    <a:schemeClr val="dk1"/>
                  </a:solidFill>
                  <a:latin typeface="Calibri"/>
                  <a:ea typeface="Calibri"/>
                  <a:cs typeface="Calibri"/>
                  <a:sym typeface="Calibri"/>
                </a:endParaRPr>
              </a:p>
            </p:txBody>
          </p:sp>
          <p:sp>
            <p:nvSpPr>
              <p:cNvPr id="296" name="Google Shape;296;p13"/>
              <p:cNvSpPr/>
              <p:nvPr/>
            </p:nvSpPr>
            <p:spPr>
              <a:xfrm>
                <a:off x="3271" y="1825"/>
                <a:ext cx="337" cy="217"/>
              </a:xfrm>
              <a:custGeom>
                <a:avLst/>
                <a:gdLst/>
                <a:ahLst/>
                <a:cxnLst/>
                <a:rect l="l" t="t" r="r" b="b"/>
                <a:pathLst>
                  <a:path w="1012" h="652" extrusionOk="0">
                    <a:moveTo>
                      <a:pt x="141" y="24"/>
                    </a:moveTo>
                    <a:lnTo>
                      <a:pt x="118" y="39"/>
                    </a:lnTo>
                    <a:lnTo>
                      <a:pt x="99" y="57"/>
                    </a:lnTo>
                    <a:lnTo>
                      <a:pt x="82" y="77"/>
                    </a:lnTo>
                    <a:lnTo>
                      <a:pt x="70" y="100"/>
                    </a:lnTo>
                    <a:lnTo>
                      <a:pt x="60" y="126"/>
                    </a:lnTo>
                    <a:lnTo>
                      <a:pt x="57" y="153"/>
                    </a:lnTo>
                    <a:lnTo>
                      <a:pt x="58" y="179"/>
                    </a:lnTo>
                    <a:lnTo>
                      <a:pt x="66" y="205"/>
                    </a:lnTo>
                    <a:lnTo>
                      <a:pt x="36" y="234"/>
                    </a:lnTo>
                    <a:lnTo>
                      <a:pt x="24" y="249"/>
                    </a:lnTo>
                    <a:lnTo>
                      <a:pt x="16" y="264"/>
                    </a:lnTo>
                    <a:lnTo>
                      <a:pt x="8" y="279"/>
                    </a:lnTo>
                    <a:lnTo>
                      <a:pt x="4" y="293"/>
                    </a:lnTo>
                    <a:lnTo>
                      <a:pt x="0" y="324"/>
                    </a:lnTo>
                    <a:lnTo>
                      <a:pt x="4" y="353"/>
                    </a:lnTo>
                    <a:lnTo>
                      <a:pt x="8" y="367"/>
                    </a:lnTo>
                    <a:lnTo>
                      <a:pt x="16" y="383"/>
                    </a:lnTo>
                    <a:lnTo>
                      <a:pt x="36" y="412"/>
                    </a:lnTo>
                    <a:lnTo>
                      <a:pt x="66" y="443"/>
                    </a:lnTo>
                    <a:lnTo>
                      <a:pt x="58" y="467"/>
                    </a:lnTo>
                    <a:lnTo>
                      <a:pt x="57" y="493"/>
                    </a:lnTo>
                    <a:lnTo>
                      <a:pt x="60" y="520"/>
                    </a:lnTo>
                    <a:lnTo>
                      <a:pt x="70" y="546"/>
                    </a:lnTo>
                    <a:lnTo>
                      <a:pt x="77" y="562"/>
                    </a:lnTo>
                    <a:lnTo>
                      <a:pt x="88" y="577"/>
                    </a:lnTo>
                    <a:lnTo>
                      <a:pt x="100" y="591"/>
                    </a:lnTo>
                    <a:lnTo>
                      <a:pt x="114" y="604"/>
                    </a:lnTo>
                    <a:lnTo>
                      <a:pt x="126" y="613"/>
                    </a:lnTo>
                    <a:lnTo>
                      <a:pt x="141" y="623"/>
                    </a:lnTo>
                    <a:lnTo>
                      <a:pt x="165" y="634"/>
                    </a:lnTo>
                    <a:lnTo>
                      <a:pt x="190" y="641"/>
                    </a:lnTo>
                    <a:lnTo>
                      <a:pt x="214" y="645"/>
                    </a:lnTo>
                    <a:lnTo>
                      <a:pt x="240" y="645"/>
                    </a:lnTo>
                    <a:lnTo>
                      <a:pt x="252" y="641"/>
                    </a:lnTo>
                    <a:lnTo>
                      <a:pt x="258" y="639"/>
                    </a:lnTo>
                    <a:lnTo>
                      <a:pt x="266" y="637"/>
                    </a:lnTo>
                    <a:lnTo>
                      <a:pt x="278" y="633"/>
                    </a:lnTo>
                    <a:lnTo>
                      <a:pt x="280" y="630"/>
                    </a:lnTo>
                    <a:lnTo>
                      <a:pt x="280" y="629"/>
                    </a:lnTo>
                    <a:lnTo>
                      <a:pt x="281" y="629"/>
                    </a:lnTo>
                    <a:lnTo>
                      <a:pt x="284" y="629"/>
                    </a:lnTo>
                    <a:lnTo>
                      <a:pt x="291" y="627"/>
                    </a:lnTo>
                    <a:lnTo>
                      <a:pt x="300" y="618"/>
                    </a:lnTo>
                    <a:lnTo>
                      <a:pt x="305" y="613"/>
                    </a:lnTo>
                    <a:lnTo>
                      <a:pt x="308" y="611"/>
                    </a:lnTo>
                    <a:lnTo>
                      <a:pt x="308" y="610"/>
                    </a:lnTo>
                    <a:lnTo>
                      <a:pt x="309" y="610"/>
                    </a:lnTo>
                    <a:lnTo>
                      <a:pt x="311" y="610"/>
                    </a:lnTo>
                    <a:lnTo>
                      <a:pt x="321" y="600"/>
                    </a:lnTo>
                    <a:lnTo>
                      <a:pt x="326" y="594"/>
                    </a:lnTo>
                    <a:lnTo>
                      <a:pt x="332" y="589"/>
                    </a:lnTo>
                    <a:lnTo>
                      <a:pt x="351" y="603"/>
                    </a:lnTo>
                    <a:lnTo>
                      <a:pt x="371" y="616"/>
                    </a:lnTo>
                    <a:lnTo>
                      <a:pt x="392" y="627"/>
                    </a:lnTo>
                    <a:lnTo>
                      <a:pt x="413" y="636"/>
                    </a:lnTo>
                    <a:lnTo>
                      <a:pt x="434" y="642"/>
                    </a:lnTo>
                    <a:lnTo>
                      <a:pt x="455" y="647"/>
                    </a:lnTo>
                    <a:lnTo>
                      <a:pt x="477" y="651"/>
                    </a:lnTo>
                    <a:lnTo>
                      <a:pt x="500" y="652"/>
                    </a:lnTo>
                    <a:lnTo>
                      <a:pt x="521" y="651"/>
                    </a:lnTo>
                    <a:lnTo>
                      <a:pt x="543" y="647"/>
                    </a:lnTo>
                    <a:lnTo>
                      <a:pt x="564" y="642"/>
                    </a:lnTo>
                    <a:lnTo>
                      <a:pt x="588" y="636"/>
                    </a:lnTo>
                    <a:lnTo>
                      <a:pt x="611" y="627"/>
                    </a:lnTo>
                    <a:lnTo>
                      <a:pt x="635" y="616"/>
                    </a:lnTo>
                    <a:lnTo>
                      <a:pt x="659" y="603"/>
                    </a:lnTo>
                    <a:lnTo>
                      <a:pt x="683" y="589"/>
                    </a:lnTo>
                    <a:lnTo>
                      <a:pt x="692" y="600"/>
                    </a:lnTo>
                    <a:lnTo>
                      <a:pt x="701" y="610"/>
                    </a:lnTo>
                    <a:lnTo>
                      <a:pt x="711" y="618"/>
                    </a:lnTo>
                    <a:lnTo>
                      <a:pt x="723" y="627"/>
                    </a:lnTo>
                    <a:lnTo>
                      <a:pt x="734" y="633"/>
                    </a:lnTo>
                    <a:lnTo>
                      <a:pt x="747" y="637"/>
                    </a:lnTo>
                    <a:lnTo>
                      <a:pt x="774" y="645"/>
                    </a:lnTo>
                    <a:lnTo>
                      <a:pt x="798" y="645"/>
                    </a:lnTo>
                    <a:lnTo>
                      <a:pt x="824" y="641"/>
                    </a:lnTo>
                    <a:lnTo>
                      <a:pt x="848" y="634"/>
                    </a:lnTo>
                    <a:lnTo>
                      <a:pt x="874" y="623"/>
                    </a:lnTo>
                    <a:lnTo>
                      <a:pt x="879" y="618"/>
                    </a:lnTo>
                    <a:lnTo>
                      <a:pt x="881" y="616"/>
                    </a:lnTo>
                    <a:lnTo>
                      <a:pt x="881" y="615"/>
                    </a:lnTo>
                    <a:lnTo>
                      <a:pt x="882" y="615"/>
                    </a:lnTo>
                    <a:lnTo>
                      <a:pt x="885" y="615"/>
                    </a:lnTo>
                    <a:lnTo>
                      <a:pt x="896" y="607"/>
                    </a:lnTo>
                    <a:lnTo>
                      <a:pt x="905" y="598"/>
                    </a:lnTo>
                    <a:lnTo>
                      <a:pt x="915" y="589"/>
                    </a:lnTo>
                    <a:lnTo>
                      <a:pt x="922" y="579"/>
                    </a:lnTo>
                    <a:lnTo>
                      <a:pt x="930" y="569"/>
                    </a:lnTo>
                    <a:lnTo>
                      <a:pt x="938" y="557"/>
                    </a:lnTo>
                    <a:lnTo>
                      <a:pt x="945" y="546"/>
                    </a:lnTo>
                    <a:lnTo>
                      <a:pt x="952" y="522"/>
                    </a:lnTo>
                    <a:lnTo>
                      <a:pt x="957" y="501"/>
                    </a:lnTo>
                    <a:lnTo>
                      <a:pt x="957" y="477"/>
                    </a:lnTo>
                    <a:lnTo>
                      <a:pt x="953" y="455"/>
                    </a:lnTo>
                    <a:lnTo>
                      <a:pt x="948" y="443"/>
                    </a:lnTo>
                    <a:lnTo>
                      <a:pt x="962" y="426"/>
                    </a:lnTo>
                    <a:lnTo>
                      <a:pt x="975" y="412"/>
                    </a:lnTo>
                    <a:lnTo>
                      <a:pt x="986" y="395"/>
                    </a:lnTo>
                    <a:lnTo>
                      <a:pt x="995" y="381"/>
                    </a:lnTo>
                    <a:lnTo>
                      <a:pt x="1001" y="364"/>
                    </a:lnTo>
                    <a:lnTo>
                      <a:pt x="1007" y="349"/>
                    </a:lnTo>
                    <a:lnTo>
                      <a:pt x="1011" y="335"/>
                    </a:lnTo>
                    <a:lnTo>
                      <a:pt x="1012" y="321"/>
                    </a:lnTo>
                    <a:lnTo>
                      <a:pt x="1011" y="305"/>
                    </a:lnTo>
                    <a:lnTo>
                      <a:pt x="1007" y="291"/>
                    </a:lnTo>
                    <a:lnTo>
                      <a:pt x="1001" y="276"/>
                    </a:lnTo>
                    <a:lnTo>
                      <a:pt x="995" y="262"/>
                    </a:lnTo>
                    <a:lnTo>
                      <a:pt x="986" y="247"/>
                    </a:lnTo>
                    <a:lnTo>
                      <a:pt x="975" y="233"/>
                    </a:lnTo>
                    <a:lnTo>
                      <a:pt x="962" y="219"/>
                    </a:lnTo>
                    <a:lnTo>
                      <a:pt x="948" y="205"/>
                    </a:lnTo>
                    <a:lnTo>
                      <a:pt x="952" y="191"/>
                    </a:lnTo>
                    <a:lnTo>
                      <a:pt x="954" y="179"/>
                    </a:lnTo>
                    <a:lnTo>
                      <a:pt x="957" y="153"/>
                    </a:lnTo>
                    <a:lnTo>
                      <a:pt x="952" y="126"/>
                    </a:lnTo>
                    <a:lnTo>
                      <a:pt x="945" y="100"/>
                    </a:lnTo>
                    <a:lnTo>
                      <a:pt x="930" y="77"/>
                    </a:lnTo>
                    <a:lnTo>
                      <a:pt x="915" y="57"/>
                    </a:lnTo>
                    <a:lnTo>
                      <a:pt x="896" y="39"/>
                    </a:lnTo>
                    <a:lnTo>
                      <a:pt x="874" y="24"/>
                    </a:lnTo>
                    <a:lnTo>
                      <a:pt x="848" y="11"/>
                    </a:lnTo>
                    <a:lnTo>
                      <a:pt x="824" y="4"/>
                    </a:lnTo>
                    <a:lnTo>
                      <a:pt x="798" y="0"/>
                    </a:lnTo>
                    <a:lnTo>
                      <a:pt x="774" y="1"/>
                    </a:lnTo>
                    <a:lnTo>
                      <a:pt x="747" y="6"/>
                    </a:lnTo>
                    <a:lnTo>
                      <a:pt x="734" y="11"/>
                    </a:lnTo>
                    <a:lnTo>
                      <a:pt x="723" y="18"/>
                    </a:lnTo>
                    <a:lnTo>
                      <a:pt x="711" y="25"/>
                    </a:lnTo>
                    <a:lnTo>
                      <a:pt x="701" y="35"/>
                    </a:lnTo>
                    <a:lnTo>
                      <a:pt x="683" y="58"/>
                    </a:lnTo>
                    <a:lnTo>
                      <a:pt x="638" y="34"/>
                    </a:lnTo>
                    <a:lnTo>
                      <a:pt x="594" y="18"/>
                    </a:lnTo>
                    <a:lnTo>
                      <a:pt x="550" y="9"/>
                    </a:lnTo>
                    <a:lnTo>
                      <a:pt x="507" y="6"/>
                    </a:lnTo>
                    <a:lnTo>
                      <a:pt x="461" y="9"/>
                    </a:lnTo>
                    <a:lnTo>
                      <a:pt x="418" y="18"/>
                    </a:lnTo>
                    <a:lnTo>
                      <a:pt x="375" y="34"/>
                    </a:lnTo>
                    <a:lnTo>
                      <a:pt x="332" y="58"/>
                    </a:lnTo>
                    <a:lnTo>
                      <a:pt x="321" y="45"/>
                    </a:lnTo>
                    <a:lnTo>
                      <a:pt x="311" y="35"/>
                    </a:lnTo>
                    <a:lnTo>
                      <a:pt x="300" y="25"/>
                    </a:lnTo>
                    <a:lnTo>
                      <a:pt x="291" y="18"/>
                    </a:lnTo>
                    <a:lnTo>
                      <a:pt x="278" y="11"/>
                    </a:lnTo>
                    <a:lnTo>
                      <a:pt x="266" y="6"/>
                    </a:lnTo>
                    <a:lnTo>
                      <a:pt x="252" y="3"/>
                    </a:lnTo>
                    <a:lnTo>
                      <a:pt x="240" y="1"/>
                    </a:lnTo>
                    <a:lnTo>
                      <a:pt x="214" y="0"/>
                    </a:lnTo>
                    <a:lnTo>
                      <a:pt x="190" y="4"/>
                    </a:lnTo>
                    <a:lnTo>
                      <a:pt x="165" y="11"/>
                    </a:lnTo>
                    <a:lnTo>
                      <a:pt x="141" y="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3"/>
              <p:cNvSpPr/>
              <p:nvPr/>
            </p:nvSpPr>
            <p:spPr>
              <a:xfrm>
                <a:off x="3774" y="1825"/>
                <a:ext cx="338" cy="217"/>
              </a:xfrm>
              <a:custGeom>
                <a:avLst/>
                <a:gdLst/>
                <a:ahLst/>
                <a:cxnLst/>
                <a:rect l="l" t="t" r="r" b="b"/>
                <a:pathLst>
                  <a:path w="1012" h="652" extrusionOk="0">
                    <a:moveTo>
                      <a:pt x="331" y="58"/>
                    </a:moveTo>
                    <a:lnTo>
                      <a:pt x="321" y="45"/>
                    </a:lnTo>
                    <a:lnTo>
                      <a:pt x="311" y="35"/>
                    </a:lnTo>
                    <a:lnTo>
                      <a:pt x="300" y="25"/>
                    </a:lnTo>
                    <a:lnTo>
                      <a:pt x="291" y="18"/>
                    </a:lnTo>
                    <a:lnTo>
                      <a:pt x="277" y="11"/>
                    </a:lnTo>
                    <a:lnTo>
                      <a:pt x="265" y="6"/>
                    </a:lnTo>
                    <a:lnTo>
                      <a:pt x="252" y="3"/>
                    </a:lnTo>
                    <a:lnTo>
                      <a:pt x="240" y="1"/>
                    </a:lnTo>
                    <a:lnTo>
                      <a:pt x="214" y="0"/>
                    </a:lnTo>
                    <a:lnTo>
                      <a:pt x="190" y="4"/>
                    </a:lnTo>
                    <a:lnTo>
                      <a:pt x="165" y="11"/>
                    </a:lnTo>
                    <a:lnTo>
                      <a:pt x="141" y="24"/>
                    </a:lnTo>
                    <a:lnTo>
                      <a:pt x="117" y="39"/>
                    </a:lnTo>
                    <a:lnTo>
                      <a:pt x="97" y="57"/>
                    </a:lnTo>
                    <a:lnTo>
                      <a:pt x="82" y="77"/>
                    </a:lnTo>
                    <a:lnTo>
                      <a:pt x="70" y="100"/>
                    </a:lnTo>
                    <a:lnTo>
                      <a:pt x="60" y="126"/>
                    </a:lnTo>
                    <a:lnTo>
                      <a:pt x="57" y="153"/>
                    </a:lnTo>
                    <a:lnTo>
                      <a:pt x="58" y="179"/>
                    </a:lnTo>
                    <a:lnTo>
                      <a:pt x="65" y="205"/>
                    </a:lnTo>
                    <a:lnTo>
                      <a:pt x="49" y="220"/>
                    </a:lnTo>
                    <a:lnTo>
                      <a:pt x="36" y="234"/>
                    </a:lnTo>
                    <a:lnTo>
                      <a:pt x="24" y="249"/>
                    </a:lnTo>
                    <a:lnTo>
                      <a:pt x="16" y="264"/>
                    </a:lnTo>
                    <a:lnTo>
                      <a:pt x="7" y="279"/>
                    </a:lnTo>
                    <a:lnTo>
                      <a:pt x="4" y="293"/>
                    </a:lnTo>
                    <a:lnTo>
                      <a:pt x="0" y="324"/>
                    </a:lnTo>
                    <a:lnTo>
                      <a:pt x="4" y="353"/>
                    </a:lnTo>
                    <a:lnTo>
                      <a:pt x="7" y="367"/>
                    </a:lnTo>
                    <a:lnTo>
                      <a:pt x="16" y="383"/>
                    </a:lnTo>
                    <a:lnTo>
                      <a:pt x="36" y="412"/>
                    </a:lnTo>
                    <a:lnTo>
                      <a:pt x="49" y="426"/>
                    </a:lnTo>
                    <a:lnTo>
                      <a:pt x="65" y="443"/>
                    </a:lnTo>
                    <a:lnTo>
                      <a:pt x="58" y="467"/>
                    </a:lnTo>
                    <a:lnTo>
                      <a:pt x="57" y="493"/>
                    </a:lnTo>
                    <a:lnTo>
                      <a:pt x="60" y="520"/>
                    </a:lnTo>
                    <a:lnTo>
                      <a:pt x="70" y="546"/>
                    </a:lnTo>
                    <a:lnTo>
                      <a:pt x="77" y="562"/>
                    </a:lnTo>
                    <a:lnTo>
                      <a:pt x="88" y="577"/>
                    </a:lnTo>
                    <a:lnTo>
                      <a:pt x="100" y="591"/>
                    </a:lnTo>
                    <a:lnTo>
                      <a:pt x="114" y="604"/>
                    </a:lnTo>
                    <a:lnTo>
                      <a:pt x="126" y="613"/>
                    </a:lnTo>
                    <a:lnTo>
                      <a:pt x="141" y="623"/>
                    </a:lnTo>
                    <a:lnTo>
                      <a:pt x="165" y="634"/>
                    </a:lnTo>
                    <a:lnTo>
                      <a:pt x="190" y="641"/>
                    </a:lnTo>
                    <a:lnTo>
                      <a:pt x="214" y="645"/>
                    </a:lnTo>
                    <a:lnTo>
                      <a:pt x="240" y="645"/>
                    </a:lnTo>
                    <a:lnTo>
                      <a:pt x="252" y="641"/>
                    </a:lnTo>
                    <a:lnTo>
                      <a:pt x="258" y="639"/>
                    </a:lnTo>
                    <a:lnTo>
                      <a:pt x="265" y="637"/>
                    </a:lnTo>
                    <a:lnTo>
                      <a:pt x="277" y="633"/>
                    </a:lnTo>
                    <a:lnTo>
                      <a:pt x="280" y="630"/>
                    </a:lnTo>
                    <a:lnTo>
                      <a:pt x="280" y="629"/>
                    </a:lnTo>
                    <a:lnTo>
                      <a:pt x="281" y="629"/>
                    </a:lnTo>
                    <a:lnTo>
                      <a:pt x="283" y="629"/>
                    </a:lnTo>
                    <a:lnTo>
                      <a:pt x="291" y="627"/>
                    </a:lnTo>
                    <a:lnTo>
                      <a:pt x="300" y="618"/>
                    </a:lnTo>
                    <a:lnTo>
                      <a:pt x="305" y="613"/>
                    </a:lnTo>
                    <a:lnTo>
                      <a:pt x="307" y="611"/>
                    </a:lnTo>
                    <a:lnTo>
                      <a:pt x="307" y="610"/>
                    </a:lnTo>
                    <a:lnTo>
                      <a:pt x="309" y="610"/>
                    </a:lnTo>
                    <a:lnTo>
                      <a:pt x="311" y="610"/>
                    </a:lnTo>
                    <a:lnTo>
                      <a:pt x="321" y="600"/>
                    </a:lnTo>
                    <a:lnTo>
                      <a:pt x="325" y="594"/>
                    </a:lnTo>
                    <a:lnTo>
                      <a:pt x="331" y="589"/>
                    </a:lnTo>
                    <a:lnTo>
                      <a:pt x="351" y="603"/>
                    </a:lnTo>
                    <a:lnTo>
                      <a:pt x="371" y="616"/>
                    </a:lnTo>
                    <a:lnTo>
                      <a:pt x="391" y="627"/>
                    </a:lnTo>
                    <a:lnTo>
                      <a:pt x="413" y="636"/>
                    </a:lnTo>
                    <a:lnTo>
                      <a:pt x="433" y="642"/>
                    </a:lnTo>
                    <a:lnTo>
                      <a:pt x="455" y="647"/>
                    </a:lnTo>
                    <a:lnTo>
                      <a:pt x="477" y="651"/>
                    </a:lnTo>
                    <a:lnTo>
                      <a:pt x="499" y="652"/>
                    </a:lnTo>
                    <a:lnTo>
                      <a:pt x="521" y="651"/>
                    </a:lnTo>
                    <a:lnTo>
                      <a:pt x="543" y="647"/>
                    </a:lnTo>
                    <a:lnTo>
                      <a:pt x="564" y="642"/>
                    </a:lnTo>
                    <a:lnTo>
                      <a:pt x="588" y="636"/>
                    </a:lnTo>
                    <a:lnTo>
                      <a:pt x="610" y="627"/>
                    </a:lnTo>
                    <a:lnTo>
                      <a:pt x="634" y="616"/>
                    </a:lnTo>
                    <a:lnTo>
                      <a:pt x="658" y="603"/>
                    </a:lnTo>
                    <a:lnTo>
                      <a:pt x="682" y="589"/>
                    </a:lnTo>
                    <a:lnTo>
                      <a:pt x="690" y="600"/>
                    </a:lnTo>
                    <a:lnTo>
                      <a:pt x="700" y="610"/>
                    </a:lnTo>
                    <a:lnTo>
                      <a:pt x="723" y="627"/>
                    </a:lnTo>
                    <a:lnTo>
                      <a:pt x="733" y="633"/>
                    </a:lnTo>
                    <a:lnTo>
                      <a:pt x="747" y="637"/>
                    </a:lnTo>
                    <a:lnTo>
                      <a:pt x="774" y="645"/>
                    </a:lnTo>
                    <a:lnTo>
                      <a:pt x="798" y="645"/>
                    </a:lnTo>
                    <a:lnTo>
                      <a:pt x="822" y="641"/>
                    </a:lnTo>
                    <a:lnTo>
                      <a:pt x="846" y="634"/>
                    </a:lnTo>
                    <a:lnTo>
                      <a:pt x="873" y="623"/>
                    </a:lnTo>
                    <a:lnTo>
                      <a:pt x="877" y="618"/>
                    </a:lnTo>
                    <a:lnTo>
                      <a:pt x="880" y="616"/>
                    </a:lnTo>
                    <a:lnTo>
                      <a:pt x="880" y="615"/>
                    </a:lnTo>
                    <a:lnTo>
                      <a:pt x="881" y="615"/>
                    </a:lnTo>
                    <a:lnTo>
                      <a:pt x="883" y="615"/>
                    </a:lnTo>
                    <a:lnTo>
                      <a:pt x="894" y="607"/>
                    </a:lnTo>
                    <a:lnTo>
                      <a:pt x="904" y="598"/>
                    </a:lnTo>
                    <a:lnTo>
                      <a:pt x="909" y="593"/>
                    </a:lnTo>
                    <a:lnTo>
                      <a:pt x="911" y="591"/>
                    </a:lnTo>
                    <a:lnTo>
                      <a:pt x="911" y="589"/>
                    </a:lnTo>
                    <a:lnTo>
                      <a:pt x="912" y="589"/>
                    </a:lnTo>
                    <a:lnTo>
                      <a:pt x="915" y="589"/>
                    </a:lnTo>
                    <a:lnTo>
                      <a:pt x="922" y="579"/>
                    </a:lnTo>
                    <a:lnTo>
                      <a:pt x="930" y="569"/>
                    </a:lnTo>
                    <a:lnTo>
                      <a:pt x="937" y="557"/>
                    </a:lnTo>
                    <a:lnTo>
                      <a:pt x="945" y="546"/>
                    </a:lnTo>
                    <a:lnTo>
                      <a:pt x="952" y="522"/>
                    </a:lnTo>
                    <a:lnTo>
                      <a:pt x="957" y="501"/>
                    </a:lnTo>
                    <a:lnTo>
                      <a:pt x="957" y="477"/>
                    </a:lnTo>
                    <a:lnTo>
                      <a:pt x="953" y="455"/>
                    </a:lnTo>
                    <a:lnTo>
                      <a:pt x="947" y="443"/>
                    </a:lnTo>
                    <a:lnTo>
                      <a:pt x="961" y="426"/>
                    </a:lnTo>
                    <a:lnTo>
                      <a:pt x="975" y="412"/>
                    </a:lnTo>
                    <a:lnTo>
                      <a:pt x="985" y="395"/>
                    </a:lnTo>
                    <a:lnTo>
                      <a:pt x="995" y="381"/>
                    </a:lnTo>
                    <a:lnTo>
                      <a:pt x="1001" y="364"/>
                    </a:lnTo>
                    <a:lnTo>
                      <a:pt x="1007" y="349"/>
                    </a:lnTo>
                    <a:lnTo>
                      <a:pt x="1011" y="335"/>
                    </a:lnTo>
                    <a:lnTo>
                      <a:pt x="1012" y="321"/>
                    </a:lnTo>
                    <a:lnTo>
                      <a:pt x="1011" y="305"/>
                    </a:lnTo>
                    <a:lnTo>
                      <a:pt x="1007" y="291"/>
                    </a:lnTo>
                    <a:lnTo>
                      <a:pt x="1001" y="276"/>
                    </a:lnTo>
                    <a:lnTo>
                      <a:pt x="995" y="262"/>
                    </a:lnTo>
                    <a:lnTo>
                      <a:pt x="985" y="247"/>
                    </a:lnTo>
                    <a:lnTo>
                      <a:pt x="975" y="233"/>
                    </a:lnTo>
                    <a:lnTo>
                      <a:pt x="961" y="219"/>
                    </a:lnTo>
                    <a:lnTo>
                      <a:pt x="947" y="205"/>
                    </a:lnTo>
                    <a:lnTo>
                      <a:pt x="951" y="191"/>
                    </a:lnTo>
                    <a:lnTo>
                      <a:pt x="953" y="179"/>
                    </a:lnTo>
                    <a:lnTo>
                      <a:pt x="955" y="153"/>
                    </a:lnTo>
                    <a:lnTo>
                      <a:pt x="954" y="138"/>
                    </a:lnTo>
                    <a:lnTo>
                      <a:pt x="952" y="126"/>
                    </a:lnTo>
                    <a:lnTo>
                      <a:pt x="945" y="100"/>
                    </a:lnTo>
                    <a:lnTo>
                      <a:pt x="930" y="77"/>
                    </a:lnTo>
                    <a:lnTo>
                      <a:pt x="915" y="57"/>
                    </a:lnTo>
                    <a:lnTo>
                      <a:pt x="894" y="39"/>
                    </a:lnTo>
                    <a:lnTo>
                      <a:pt x="873" y="24"/>
                    </a:lnTo>
                    <a:lnTo>
                      <a:pt x="846" y="11"/>
                    </a:lnTo>
                    <a:lnTo>
                      <a:pt x="822" y="4"/>
                    </a:lnTo>
                    <a:lnTo>
                      <a:pt x="798" y="0"/>
                    </a:lnTo>
                    <a:lnTo>
                      <a:pt x="774" y="1"/>
                    </a:lnTo>
                    <a:lnTo>
                      <a:pt x="747" y="6"/>
                    </a:lnTo>
                    <a:lnTo>
                      <a:pt x="733" y="11"/>
                    </a:lnTo>
                    <a:lnTo>
                      <a:pt x="723" y="18"/>
                    </a:lnTo>
                    <a:lnTo>
                      <a:pt x="700" y="35"/>
                    </a:lnTo>
                    <a:lnTo>
                      <a:pt x="682" y="58"/>
                    </a:lnTo>
                    <a:lnTo>
                      <a:pt x="636" y="34"/>
                    </a:lnTo>
                    <a:lnTo>
                      <a:pt x="593" y="18"/>
                    </a:lnTo>
                    <a:lnTo>
                      <a:pt x="550" y="9"/>
                    </a:lnTo>
                    <a:lnTo>
                      <a:pt x="507" y="6"/>
                    </a:lnTo>
                    <a:lnTo>
                      <a:pt x="461" y="9"/>
                    </a:lnTo>
                    <a:lnTo>
                      <a:pt x="418" y="18"/>
                    </a:lnTo>
                    <a:lnTo>
                      <a:pt x="375" y="34"/>
                    </a:lnTo>
                    <a:lnTo>
                      <a:pt x="331" y="5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8" name="Google Shape;298;p13" descr="host11"/>
              <p:cNvPicPr preferRelativeResize="0"/>
              <p:nvPr/>
            </p:nvPicPr>
            <p:blipFill rotWithShape="1">
              <a:blip r:embed="rId3">
                <a:alphaModFix/>
              </a:blip>
              <a:srcRect/>
              <a:stretch/>
            </p:blipFill>
            <p:spPr>
              <a:xfrm>
                <a:off x="3781" y="1075"/>
                <a:ext cx="334" cy="567"/>
              </a:xfrm>
              <a:prstGeom prst="rect">
                <a:avLst/>
              </a:prstGeom>
              <a:noFill/>
              <a:ln>
                <a:noFill/>
              </a:ln>
            </p:spPr>
          </p:pic>
          <p:pic>
            <p:nvPicPr>
              <p:cNvPr id="299" name="Google Shape;299;p13" descr="host11"/>
              <p:cNvPicPr preferRelativeResize="0"/>
              <p:nvPr/>
            </p:nvPicPr>
            <p:blipFill rotWithShape="1">
              <a:blip r:embed="rId3">
                <a:alphaModFix/>
              </a:blip>
              <a:srcRect/>
              <a:stretch/>
            </p:blipFill>
            <p:spPr>
              <a:xfrm>
                <a:off x="3277" y="1087"/>
                <a:ext cx="334" cy="567"/>
              </a:xfrm>
              <a:prstGeom prst="rect">
                <a:avLst/>
              </a:prstGeom>
              <a:noFill/>
              <a:ln>
                <a:noFill/>
              </a:ln>
            </p:spPr>
          </p:pic>
          <p:sp>
            <p:nvSpPr>
              <p:cNvPr id="300" name="Google Shape;300;p13"/>
              <p:cNvSpPr/>
              <p:nvPr/>
            </p:nvSpPr>
            <p:spPr>
              <a:xfrm>
                <a:off x="3702" y="1752"/>
                <a:ext cx="474" cy="306"/>
              </a:xfrm>
              <a:custGeom>
                <a:avLst/>
                <a:gdLst/>
                <a:ahLst/>
                <a:cxnLst/>
                <a:rect l="l" t="t" r="r" b="b"/>
                <a:pathLst>
                  <a:path w="1423" h="917" extrusionOk="0">
                    <a:moveTo>
                      <a:pt x="1088" y="2"/>
                    </a:moveTo>
                    <a:lnTo>
                      <a:pt x="1121" y="0"/>
                    </a:lnTo>
                    <a:lnTo>
                      <a:pt x="1157" y="5"/>
                    </a:lnTo>
                    <a:lnTo>
                      <a:pt x="1174" y="8"/>
                    </a:lnTo>
                    <a:lnTo>
                      <a:pt x="1192" y="16"/>
                    </a:lnTo>
                    <a:lnTo>
                      <a:pt x="1228" y="34"/>
                    </a:lnTo>
                    <a:lnTo>
                      <a:pt x="1244" y="43"/>
                    </a:lnTo>
                    <a:lnTo>
                      <a:pt x="1259" y="55"/>
                    </a:lnTo>
                    <a:lnTo>
                      <a:pt x="1287" y="80"/>
                    </a:lnTo>
                    <a:lnTo>
                      <a:pt x="1309" y="108"/>
                    </a:lnTo>
                    <a:lnTo>
                      <a:pt x="1328" y="140"/>
                    </a:lnTo>
                    <a:lnTo>
                      <a:pt x="1334" y="157"/>
                    </a:lnTo>
                    <a:lnTo>
                      <a:pt x="1340" y="176"/>
                    </a:lnTo>
                    <a:lnTo>
                      <a:pt x="1343" y="194"/>
                    </a:lnTo>
                    <a:lnTo>
                      <a:pt x="1346" y="214"/>
                    </a:lnTo>
                    <a:lnTo>
                      <a:pt x="1345" y="230"/>
                    </a:lnTo>
                    <a:lnTo>
                      <a:pt x="1342" y="250"/>
                    </a:lnTo>
                    <a:lnTo>
                      <a:pt x="1339" y="269"/>
                    </a:lnTo>
                    <a:lnTo>
                      <a:pt x="1333" y="288"/>
                    </a:lnTo>
                    <a:lnTo>
                      <a:pt x="1353" y="307"/>
                    </a:lnTo>
                    <a:lnTo>
                      <a:pt x="1371" y="328"/>
                    </a:lnTo>
                    <a:lnTo>
                      <a:pt x="1387" y="347"/>
                    </a:lnTo>
                    <a:lnTo>
                      <a:pt x="1400" y="368"/>
                    </a:lnTo>
                    <a:lnTo>
                      <a:pt x="1408" y="388"/>
                    </a:lnTo>
                    <a:lnTo>
                      <a:pt x="1417" y="409"/>
                    </a:lnTo>
                    <a:lnTo>
                      <a:pt x="1420" y="431"/>
                    </a:lnTo>
                    <a:lnTo>
                      <a:pt x="1423" y="452"/>
                    </a:lnTo>
                    <a:lnTo>
                      <a:pt x="1420" y="472"/>
                    </a:lnTo>
                    <a:lnTo>
                      <a:pt x="1417" y="493"/>
                    </a:lnTo>
                    <a:lnTo>
                      <a:pt x="1408" y="515"/>
                    </a:lnTo>
                    <a:lnTo>
                      <a:pt x="1400" y="536"/>
                    </a:lnTo>
                    <a:lnTo>
                      <a:pt x="1387" y="558"/>
                    </a:lnTo>
                    <a:lnTo>
                      <a:pt x="1371" y="580"/>
                    </a:lnTo>
                    <a:lnTo>
                      <a:pt x="1353" y="601"/>
                    </a:lnTo>
                    <a:lnTo>
                      <a:pt x="1333" y="623"/>
                    </a:lnTo>
                    <a:lnTo>
                      <a:pt x="1340" y="640"/>
                    </a:lnTo>
                    <a:lnTo>
                      <a:pt x="1345" y="671"/>
                    </a:lnTo>
                    <a:lnTo>
                      <a:pt x="1345" y="704"/>
                    </a:lnTo>
                    <a:lnTo>
                      <a:pt x="1342" y="719"/>
                    </a:lnTo>
                    <a:lnTo>
                      <a:pt x="1339" y="736"/>
                    </a:lnTo>
                    <a:lnTo>
                      <a:pt x="1334" y="752"/>
                    </a:lnTo>
                    <a:lnTo>
                      <a:pt x="1328" y="769"/>
                    </a:lnTo>
                    <a:lnTo>
                      <a:pt x="1318" y="785"/>
                    </a:lnTo>
                    <a:lnTo>
                      <a:pt x="1309" y="800"/>
                    </a:lnTo>
                    <a:lnTo>
                      <a:pt x="1298" y="815"/>
                    </a:lnTo>
                    <a:lnTo>
                      <a:pt x="1287" y="829"/>
                    </a:lnTo>
                    <a:lnTo>
                      <a:pt x="1273" y="841"/>
                    </a:lnTo>
                    <a:lnTo>
                      <a:pt x="1259" y="853"/>
                    </a:lnTo>
                    <a:lnTo>
                      <a:pt x="1251" y="858"/>
                    </a:lnTo>
                    <a:lnTo>
                      <a:pt x="1244" y="864"/>
                    </a:lnTo>
                    <a:lnTo>
                      <a:pt x="1228" y="876"/>
                    </a:lnTo>
                    <a:lnTo>
                      <a:pt x="1209" y="884"/>
                    </a:lnTo>
                    <a:lnTo>
                      <a:pt x="1192" y="892"/>
                    </a:lnTo>
                    <a:lnTo>
                      <a:pt x="1183" y="894"/>
                    </a:lnTo>
                    <a:lnTo>
                      <a:pt x="1178" y="895"/>
                    </a:lnTo>
                    <a:lnTo>
                      <a:pt x="1174" y="898"/>
                    </a:lnTo>
                    <a:lnTo>
                      <a:pt x="1157" y="902"/>
                    </a:lnTo>
                    <a:lnTo>
                      <a:pt x="1121" y="907"/>
                    </a:lnTo>
                    <a:lnTo>
                      <a:pt x="1088" y="907"/>
                    </a:lnTo>
                    <a:lnTo>
                      <a:pt x="1067" y="904"/>
                    </a:lnTo>
                    <a:lnTo>
                      <a:pt x="1049" y="898"/>
                    </a:lnTo>
                    <a:lnTo>
                      <a:pt x="1031" y="890"/>
                    </a:lnTo>
                    <a:lnTo>
                      <a:pt x="1016" y="882"/>
                    </a:lnTo>
                    <a:lnTo>
                      <a:pt x="999" y="871"/>
                    </a:lnTo>
                    <a:lnTo>
                      <a:pt x="985" y="859"/>
                    </a:lnTo>
                    <a:lnTo>
                      <a:pt x="971" y="845"/>
                    </a:lnTo>
                    <a:lnTo>
                      <a:pt x="959" y="829"/>
                    </a:lnTo>
                    <a:lnTo>
                      <a:pt x="926" y="848"/>
                    </a:lnTo>
                    <a:lnTo>
                      <a:pt x="892" y="866"/>
                    </a:lnTo>
                    <a:lnTo>
                      <a:pt x="859" y="881"/>
                    </a:lnTo>
                    <a:lnTo>
                      <a:pt x="827" y="894"/>
                    </a:lnTo>
                    <a:lnTo>
                      <a:pt x="794" y="902"/>
                    </a:lnTo>
                    <a:lnTo>
                      <a:pt x="763" y="911"/>
                    </a:lnTo>
                    <a:lnTo>
                      <a:pt x="731" y="914"/>
                    </a:lnTo>
                    <a:lnTo>
                      <a:pt x="701" y="917"/>
                    </a:lnTo>
                    <a:lnTo>
                      <a:pt x="670" y="914"/>
                    </a:lnTo>
                    <a:lnTo>
                      <a:pt x="639" y="911"/>
                    </a:lnTo>
                    <a:lnTo>
                      <a:pt x="609" y="902"/>
                    </a:lnTo>
                    <a:lnTo>
                      <a:pt x="580" y="894"/>
                    </a:lnTo>
                    <a:lnTo>
                      <a:pt x="550" y="881"/>
                    </a:lnTo>
                    <a:lnTo>
                      <a:pt x="521" y="866"/>
                    </a:lnTo>
                    <a:lnTo>
                      <a:pt x="492" y="848"/>
                    </a:lnTo>
                    <a:lnTo>
                      <a:pt x="465" y="829"/>
                    </a:lnTo>
                    <a:lnTo>
                      <a:pt x="458" y="836"/>
                    </a:lnTo>
                    <a:lnTo>
                      <a:pt x="455" y="838"/>
                    </a:lnTo>
                    <a:lnTo>
                      <a:pt x="454" y="840"/>
                    </a:lnTo>
                    <a:lnTo>
                      <a:pt x="452" y="845"/>
                    </a:lnTo>
                    <a:lnTo>
                      <a:pt x="438" y="859"/>
                    </a:lnTo>
                    <a:lnTo>
                      <a:pt x="423" y="871"/>
                    </a:lnTo>
                    <a:lnTo>
                      <a:pt x="408" y="882"/>
                    </a:lnTo>
                    <a:lnTo>
                      <a:pt x="392" y="890"/>
                    </a:lnTo>
                    <a:lnTo>
                      <a:pt x="375" y="898"/>
                    </a:lnTo>
                    <a:lnTo>
                      <a:pt x="356" y="904"/>
                    </a:lnTo>
                    <a:lnTo>
                      <a:pt x="346" y="905"/>
                    </a:lnTo>
                    <a:lnTo>
                      <a:pt x="338" y="907"/>
                    </a:lnTo>
                    <a:lnTo>
                      <a:pt x="302" y="907"/>
                    </a:lnTo>
                    <a:lnTo>
                      <a:pt x="267" y="902"/>
                    </a:lnTo>
                    <a:lnTo>
                      <a:pt x="248" y="898"/>
                    </a:lnTo>
                    <a:lnTo>
                      <a:pt x="231" y="892"/>
                    </a:lnTo>
                    <a:lnTo>
                      <a:pt x="214" y="884"/>
                    </a:lnTo>
                    <a:lnTo>
                      <a:pt x="197" y="876"/>
                    </a:lnTo>
                    <a:lnTo>
                      <a:pt x="177" y="863"/>
                    </a:lnTo>
                    <a:lnTo>
                      <a:pt x="160" y="850"/>
                    </a:lnTo>
                    <a:lnTo>
                      <a:pt x="140" y="832"/>
                    </a:lnTo>
                    <a:lnTo>
                      <a:pt x="124" y="812"/>
                    </a:lnTo>
                    <a:lnTo>
                      <a:pt x="108" y="791"/>
                    </a:lnTo>
                    <a:lnTo>
                      <a:pt x="98" y="769"/>
                    </a:lnTo>
                    <a:lnTo>
                      <a:pt x="84" y="731"/>
                    </a:lnTo>
                    <a:lnTo>
                      <a:pt x="78" y="695"/>
                    </a:lnTo>
                    <a:lnTo>
                      <a:pt x="77" y="676"/>
                    </a:lnTo>
                    <a:lnTo>
                      <a:pt x="81" y="659"/>
                    </a:lnTo>
                    <a:lnTo>
                      <a:pt x="92" y="623"/>
                    </a:lnTo>
                    <a:lnTo>
                      <a:pt x="69" y="601"/>
                    </a:lnTo>
                    <a:lnTo>
                      <a:pt x="51" y="581"/>
                    </a:lnTo>
                    <a:lnTo>
                      <a:pt x="35" y="559"/>
                    </a:lnTo>
                    <a:lnTo>
                      <a:pt x="23" y="540"/>
                    </a:lnTo>
                    <a:lnTo>
                      <a:pt x="12" y="518"/>
                    </a:lnTo>
                    <a:lnTo>
                      <a:pt x="8" y="508"/>
                    </a:lnTo>
                    <a:lnTo>
                      <a:pt x="5" y="498"/>
                    </a:lnTo>
                    <a:lnTo>
                      <a:pt x="2" y="476"/>
                    </a:lnTo>
                    <a:lnTo>
                      <a:pt x="0" y="457"/>
                    </a:lnTo>
                    <a:lnTo>
                      <a:pt x="2" y="436"/>
                    </a:lnTo>
                    <a:lnTo>
                      <a:pt x="5" y="414"/>
                    </a:lnTo>
                    <a:lnTo>
                      <a:pt x="12" y="392"/>
                    </a:lnTo>
                    <a:lnTo>
                      <a:pt x="23" y="372"/>
                    </a:lnTo>
                    <a:lnTo>
                      <a:pt x="35" y="350"/>
                    </a:lnTo>
                    <a:lnTo>
                      <a:pt x="51" y="329"/>
                    </a:lnTo>
                    <a:lnTo>
                      <a:pt x="69" y="307"/>
                    </a:lnTo>
                    <a:lnTo>
                      <a:pt x="92" y="288"/>
                    </a:lnTo>
                    <a:lnTo>
                      <a:pt x="81" y="250"/>
                    </a:lnTo>
                    <a:lnTo>
                      <a:pt x="77" y="230"/>
                    </a:lnTo>
                    <a:lnTo>
                      <a:pt x="78" y="214"/>
                    </a:lnTo>
                    <a:lnTo>
                      <a:pt x="84" y="176"/>
                    </a:lnTo>
                    <a:lnTo>
                      <a:pt x="98" y="140"/>
                    </a:lnTo>
                    <a:lnTo>
                      <a:pt x="114" y="108"/>
                    </a:lnTo>
                    <a:lnTo>
                      <a:pt x="137" y="80"/>
                    </a:lnTo>
                    <a:lnTo>
                      <a:pt x="164" y="55"/>
                    </a:lnTo>
                    <a:lnTo>
                      <a:pt x="179" y="43"/>
                    </a:lnTo>
                    <a:lnTo>
                      <a:pt x="197" y="34"/>
                    </a:lnTo>
                    <a:lnTo>
                      <a:pt x="231" y="16"/>
                    </a:lnTo>
                    <a:lnTo>
                      <a:pt x="267" y="5"/>
                    </a:lnTo>
                    <a:lnTo>
                      <a:pt x="302" y="0"/>
                    </a:lnTo>
                    <a:lnTo>
                      <a:pt x="338" y="2"/>
                    </a:lnTo>
                    <a:lnTo>
                      <a:pt x="356" y="5"/>
                    </a:lnTo>
                    <a:lnTo>
                      <a:pt x="375" y="11"/>
                    </a:lnTo>
                    <a:lnTo>
                      <a:pt x="392" y="17"/>
                    </a:lnTo>
                    <a:lnTo>
                      <a:pt x="408" y="26"/>
                    </a:lnTo>
                    <a:lnTo>
                      <a:pt x="423" y="36"/>
                    </a:lnTo>
                    <a:lnTo>
                      <a:pt x="438" y="49"/>
                    </a:lnTo>
                    <a:lnTo>
                      <a:pt x="452" y="62"/>
                    </a:lnTo>
                    <a:lnTo>
                      <a:pt x="465" y="80"/>
                    </a:lnTo>
                    <a:lnTo>
                      <a:pt x="525" y="48"/>
                    </a:lnTo>
                    <a:lnTo>
                      <a:pt x="556" y="35"/>
                    </a:lnTo>
                    <a:lnTo>
                      <a:pt x="587" y="26"/>
                    </a:lnTo>
                    <a:lnTo>
                      <a:pt x="618" y="18"/>
                    </a:lnTo>
                    <a:lnTo>
                      <a:pt x="650" y="12"/>
                    </a:lnTo>
                    <a:lnTo>
                      <a:pt x="712" y="8"/>
                    </a:lnTo>
                    <a:lnTo>
                      <a:pt x="772" y="12"/>
                    </a:lnTo>
                    <a:lnTo>
                      <a:pt x="803" y="18"/>
                    </a:lnTo>
                    <a:lnTo>
                      <a:pt x="835" y="26"/>
                    </a:lnTo>
                    <a:lnTo>
                      <a:pt x="866" y="35"/>
                    </a:lnTo>
                    <a:lnTo>
                      <a:pt x="897" y="48"/>
                    </a:lnTo>
                    <a:lnTo>
                      <a:pt x="959" y="80"/>
                    </a:lnTo>
                    <a:lnTo>
                      <a:pt x="971" y="62"/>
                    </a:lnTo>
                    <a:lnTo>
                      <a:pt x="985" y="49"/>
                    </a:lnTo>
                    <a:lnTo>
                      <a:pt x="999" y="36"/>
                    </a:lnTo>
                    <a:lnTo>
                      <a:pt x="1016" y="26"/>
                    </a:lnTo>
                    <a:lnTo>
                      <a:pt x="1031" y="17"/>
                    </a:lnTo>
                    <a:lnTo>
                      <a:pt x="1049" y="11"/>
                    </a:lnTo>
                    <a:lnTo>
                      <a:pt x="1067" y="5"/>
                    </a:lnTo>
                    <a:lnTo>
                      <a:pt x="1088" y="2"/>
                    </a:lnTo>
                  </a:path>
                </a:pathLst>
              </a:custGeom>
              <a:solidFill>
                <a:schemeClr val="lt1"/>
              </a:solidFill>
              <a:ln w="12700" cap="flat" cmpd="sng">
                <a:solidFill>
                  <a:srgbClr val="9933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3"/>
              <p:cNvSpPr/>
              <p:nvPr/>
            </p:nvSpPr>
            <p:spPr>
              <a:xfrm>
                <a:off x="3838" y="1859"/>
                <a:ext cx="205" cy="1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200"/>
                  <a:buFont typeface="Calibri"/>
                  <a:buNone/>
                </a:pPr>
                <a:r>
                  <a:rPr lang="en-US" sz="1200" b="1">
                    <a:solidFill>
                      <a:srgbClr val="000000"/>
                    </a:solidFill>
                    <a:latin typeface="Calibri"/>
                    <a:ea typeface="Calibri"/>
                    <a:cs typeface="Calibri"/>
                    <a:sym typeface="Calibri"/>
                  </a:rPr>
                  <a:t>FC SAN</a:t>
                </a:r>
                <a:endParaRPr sz="1800" b="1">
                  <a:solidFill>
                    <a:schemeClr val="dk1"/>
                  </a:solidFill>
                  <a:latin typeface="Calibri"/>
                  <a:ea typeface="Calibri"/>
                  <a:cs typeface="Calibri"/>
                  <a:sym typeface="Calibri"/>
                </a:endParaRPr>
              </a:p>
            </p:txBody>
          </p:sp>
          <p:sp>
            <p:nvSpPr>
              <p:cNvPr id="302" name="Google Shape;302;p13"/>
              <p:cNvSpPr/>
              <p:nvPr/>
            </p:nvSpPr>
            <p:spPr>
              <a:xfrm>
                <a:off x="3231" y="1785"/>
                <a:ext cx="404" cy="268"/>
              </a:xfrm>
              <a:custGeom>
                <a:avLst/>
                <a:gdLst/>
                <a:ahLst/>
                <a:cxnLst/>
                <a:rect l="l" t="t" r="r" b="b"/>
                <a:pathLst>
                  <a:path w="1422" h="917" extrusionOk="0">
                    <a:moveTo>
                      <a:pt x="1088" y="2"/>
                    </a:moveTo>
                    <a:lnTo>
                      <a:pt x="1121" y="0"/>
                    </a:lnTo>
                    <a:lnTo>
                      <a:pt x="1157" y="5"/>
                    </a:lnTo>
                    <a:lnTo>
                      <a:pt x="1174" y="8"/>
                    </a:lnTo>
                    <a:lnTo>
                      <a:pt x="1192" y="16"/>
                    </a:lnTo>
                    <a:lnTo>
                      <a:pt x="1228" y="34"/>
                    </a:lnTo>
                    <a:lnTo>
                      <a:pt x="1244" y="43"/>
                    </a:lnTo>
                    <a:lnTo>
                      <a:pt x="1259" y="55"/>
                    </a:lnTo>
                    <a:lnTo>
                      <a:pt x="1287" y="80"/>
                    </a:lnTo>
                    <a:lnTo>
                      <a:pt x="1308" y="108"/>
                    </a:lnTo>
                    <a:lnTo>
                      <a:pt x="1328" y="140"/>
                    </a:lnTo>
                    <a:lnTo>
                      <a:pt x="1334" y="157"/>
                    </a:lnTo>
                    <a:lnTo>
                      <a:pt x="1340" y="176"/>
                    </a:lnTo>
                    <a:lnTo>
                      <a:pt x="1343" y="194"/>
                    </a:lnTo>
                    <a:lnTo>
                      <a:pt x="1346" y="214"/>
                    </a:lnTo>
                    <a:lnTo>
                      <a:pt x="1344" y="230"/>
                    </a:lnTo>
                    <a:lnTo>
                      <a:pt x="1342" y="250"/>
                    </a:lnTo>
                    <a:lnTo>
                      <a:pt x="1338" y="269"/>
                    </a:lnTo>
                    <a:lnTo>
                      <a:pt x="1332" y="288"/>
                    </a:lnTo>
                    <a:lnTo>
                      <a:pt x="1353" y="307"/>
                    </a:lnTo>
                    <a:lnTo>
                      <a:pt x="1371" y="328"/>
                    </a:lnTo>
                    <a:lnTo>
                      <a:pt x="1386" y="347"/>
                    </a:lnTo>
                    <a:lnTo>
                      <a:pt x="1400" y="368"/>
                    </a:lnTo>
                    <a:lnTo>
                      <a:pt x="1408" y="388"/>
                    </a:lnTo>
                    <a:lnTo>
                      <a:pt x="1416" y="409"/>
                    </a:lnTo>
                    <a:lnTo>
                      <a:pt x="1420" y="431"/>
                    </a:lnTo>
                    <a:lnTo>
                      <a:pt x="1422" y="452"/>
                    </a:lnTo>
                    <a:lnTo>
                      <a:pt x="1420" y="472"/>
                    </a:lnTo>
                    <a:lnTo>
                      <a:pt x="1416" y="493"/>
                    </a:lnTo>
                    <a:lnTo>
                      <a:pt x="1408" y="515"/>
                    </a:lnTo>
                    <a:lnTo>
                      <a:pt x="1400" y="536"/>
                    </a:lnTo>
                    <a:lnTo>
                      <a:pt x="1386" y="558"/>
                    </a:lnTo>
                    <a:lnTo>
                      <a:pt x="1371" y="580"/>
                    </a:lnTo>
                    <a:lnTo>
                      <a:pt x="1353" y="601"/>
                    </a:lnTo>
                    <a:lnTo>
                      <a:pt x="1332" y="623"/>
                    </a:lnTo>
                    <a:lnTo>
                      <a:pt x="1340" y="640"/>
                    </a:lnTo>
                    <a:lnTo>
                      <a:pt x="1344" y="671"/>
                    </a:lnTo>
                    <a:lnTo>
                      <a:pt x="1344" y="704"/>
                    </a:lnTo>
                    <a:lnTo>
                      <a:pt x="1342" y="719"/>
                    </a:lnTo>
                    <a:lnTo>
                      <a:pt x="1338" y="736"/>
                    </a:lnTo>
                    <a:lnTo>
                      <a:pt x="1334" y="752"/>
                    </a:lnTo>
                    <a:lnTo>
                      <a:pt x="1328" y="769"/>
                    </a:lnTo>
                    <a:lnTo>
                      <a:pt x="1318" y="785"/>
                    </a:lnTo>
                    <a:lnTo>
                      <a:pt x="1308" y="800"/>
                    </a:lnTo>
                    <a:lnTo>
                      <a:pt x="1298" y="815"/>
                    </a:lnTo>
                    <a:lnTo>
                      <a:pt x="1287" y="829"/>
                    </a:lnTo>
                    <a:lnTo>
                      <a:pt x="1272" y="841"/>
                    </a:lnTo>
                    <a:lnTo>
                      <a:pt x="1259" y="853"/>
                    </a:lnTo>
                    <a:lnTo>
                      <a:pt x="1251" y="858"/>
                    </a:lnTo>
                    <a:lnTo>
                      <a:pt x="1244" y="864"/>
                    </a:lnTo>
                    <a:lnTo>
                      <a:pt x="1228" y="876"/>
                    </a:lnTo>
                    <a:lnTo>
                      <a:pt x="1209" y="884"/>
                    </a:lnTo>
                    <a:lnTo>
                      <a:pt x="1192" y="892"/>
                    </a:lnTo>
                    <a:lnTo>
                      <a:pt x="1182" y="894"/>
                    </a:lnTo>
                    <a:lnTo>
                      <a:pt x="1178" y="895"/>
                    </a:lnTo>
                    <a:lnTo>
                      <a:pt x="1174" y="898"/>
                    </a:lnTo>
                    <a:lnTo>
                      <a:pt x="1157" y="902"/>
                    </a:lnTo>
                    <a:lnTo>
                      <a:pt x="1121" y="907"/>
                    </a:lnTo>
                    <a:lnTo>
                      <a:pt x="1088" y="907"/>
                    </a:lnTo>
                    <a:lnTo>
                      <a:pt x="1067" y="904"/>
                    </a:lnTo>
                    <a:lnTo>
                      <a:pt x="1049" y="898"/>
                    </a:lnTo>
                    <a:lnTo>
                      <a:pt x="1031" y="890"/>
                    </a:lnTo>
                    <a:lnTo>
                      <a:pt x="1016" y="882"/>
                    </a:lnTo>
                    <a:lnTo>
                      <a:pt x="999" y="871"/>
                    </a:lnTo>
                    <a:lnTo>
                      <a:pt x="984" y="859"/>
                    </a:lnTo>
                    <a:lnTo>
                      <a:pt x="971" y="845"/>
                    </a:lnTo>
                    <a:lnTo>
                      <a:pt x="959" y="829"/>
                    </a:lnTo>
                    <a:lnTo>
                      <a:pt x="926" y="848"/>
                    </a:lnTo>
                    <a:lnTo>
                      <a:pt x="892" y="866"/>
                    </a:lnTo>
                    <a:lnTo>
                      <a:pt x="858" y="881"/>
                    </a:lnTo>
                    <a:lnTo>
                      <a:pt x="827" y="894"/>
                    </a:lnTo>
                    <a:lnTo>
                      <a:pt x="794" y="902"/>
                    </a:lnTo>
                    <a:lnTo>
                      <a:pt x="762" y="911"/>
                    </a:lnTo>
                    <a:lnTo>
                      <a:pt x="731" y="914"/>
                    </a:lnTo>
                    <a:lnTo>
                      <a:pt x="701" y="917"/>
                    </a:lnTo>
                    <a:lnTo>
                      <a:pt x="670" y="914"/>
                    </a:lnTo>
                    <a:lnTo>
                      <a:pt x="639" y="911"/>
                    </a:lnTo>
                    <a:lnTo>
                      <a:pt x="609" y="902"/>
                    </a:lnTo>
                    <a:lnTo>
                      <a:pt x="580" y="894"/>
                    </a:lnTo>
                    <a:lnTo>
                      <a:pt x="550" y="881"/>
                    </a:lnTo>
                    <a:lnTo>
                      <a:pt x="521" y="866"/>
                    </a:lnTo>
                    <a:lnTo>
                      <a:pt x="492" y="848"/>
                    </a:lnTo>
                    <a:lnTo>
                      <a:pt x="465" y="829"/>
                    </a:lnTo>
                    <a:lnTo>
                      <a:pt x="457" y="836"/>
                    </a:lnTo>
                    <a:lnTo>
                      <a:pt x="455" y="838"/>
                    </a:lnTo>
                    <a:lnTo>
                      <a:pt x="454" y="840"/>
                    </a:lnTo>
                    <a:lnTo>
                      <a:pt x="451" y="845"/>
                    </a:lnTo>
                    <a:lnTo>
                      <a:pt x="438" y="859"/>
                    </a:lnTo>
                    <a:lnTo>
                      <a:pt x="423" y="871"/>
                    </a:lnTo>
                    <a:lnTo>
                      <a:pt x="408" y="882"/>
                    </a:lnTo>
                    <a:lnTo>
                      <a:pt x="391" y="890"/>
                    </a:lnTo>
                    <a:lnTo>
                      <a:pt x="375" y="898"/>
                    </a:lnTo>
                    <a:lnTo>
                      <a:pt x="355" y="904"/>
                    </a:lnTo>
                    <a:lnTo>
                      <a:pt x="346" y="905"/>
                    </a:lnTo>
                    <a:lnTo>
                      <a:pt x="337" y="907"/>
                    </a:lnTo>
                    <a:lnTo>
                      <a:pt x="301" y="907"/>
                    </a:lnTo>
                    <a:lnTo>
                      <a:pt x="267" y="902"/>
                    </a:lnTo>
                    <a:lnTo>
                      <a:pt x="247" y="898"/>
                    </a:lnTo>
                    <a:lnTo>
                      <a:pt x="231" y="892"/>
                    </a:lnTo>
                    <a:lnTo>
                      <a:pt x="214" y="884"/>
                    </a:lnTo>
                    <a:lnTo>
                      <a:pt x="197" y="876"/>
                    </a:lnTo>
                    <a:lnTo>
                      <a:pt x="177" y="863"/>
                    </a:lnTo>
                    <a:lnTo>
                      <a:pt x="160" y="850"/>
                    </a:lnTo>
                    <a:lnTo>
                      <a:pt x="139" y="832"/>
                    </a:lnTo>
                    <a:lnTo>
                      <a:pt x="124" y="812"/>
                    </a:lnTo>
                    <a:lnTo>
                      <a:pt x="108" y="791"/>
                    </a:lnTo>
                    <a:lnTo>
                      <a:pt x="97" y="769"/>
                    </a:lnTo>
                    <a:lnTo>
                      <a:pt x="84" y="731"/>
                    </a:lnTo>
                    <a:lnTo>
                      <a:pt x="78" y="695"/>
                    </a:lnTo>
                    <a:lnTo>
                      <a:pt x="77" y="676"/>
                    </a:lnTo>
                    <a:lnTo>
                      <a:pt x="81" y="659"/>
                    </a:lnTo>
                    <a:lnTo>
                      <a:pt x="91" y="623"/>
                    </a:lnTo>
                    <a:lnTo>
                      <a:pt x="69" y="601"/>
                    </a:lnTo>
                    <a:lnTo>
                      <a:pt x="51" y="581"/>
                    </a:lnTo>
                    <a:lnTo>
                      <a:pt x="35" y="559"/>
                    </a:lnTo>
                    <a:lnTo>
                      <a:pt x="23" y="540"/>
                    </a:lnTo>
                    <a:lnTo>
                      <a:pt x="12" y="518"/>
                    </a:lnTo>
                    <a:lnTo>
                      <a:pt x="7" y="508"/>
                    </a:lnTo>
                    <a:lnTo>
                      <a:pt x="5" y="498"/>
                    </a:lnTo>
                    <a:lnTo>
                      <a:pt x="1" y="476"/>
                    </a:lnTo>
                    <a:lnTo>
                      <a:pt x="0" y="457"/>
                    </a:lnTo>
                    <a:lnTo>
                      <a:pt x="1" y="436"/>
                    </a:lnTo>
                    <a:lnTo>
                      <a:pt x="5" y="414"/>
                    </a:lnTo>
                    <a:lnTo>
                      <a:pt x="12" y="392"/>
                    </a:lnTo>
                    <a:lnTo>
                      <a:pt x="23" y="372"/>
                    </a:lnTo>
                    <a:lnTo>
                      <a:pt x="35" y="350"/>
                    </a:lnTo>
                    <a:lnTo>
                      <a:pt x="51" y="329"/>
                    </a:lnTo>
                    <a:lnTo>
                      <a:pt x="69" y="307"/>
                    </a:lnTo>
                    <a:lnTo>
                      <a:pt x="91" y="288"/>
                    </a:lnTo>
                    <a:lnTo>
                      <a:pt x="81" y="250"/>
                    </a:lnTo>
                    <a:lnTo>
                      <a:pt x="77" y="230"/>
                    </a:lnTo>
                    <a:lnTo>
                      <a:pt x="78" y="214"/>
                    </a:lnTo>
                    <a:lnTo>
                      <a:pt x="84" y="176"/>
                    </a:lnTo>
                    <a:lnTo>
                      <a:pt x="97" y="140"/>
                    </a:lnTo>
                    <a:lnTo>
                      <a:pt x="114" y="108"/>
                    </a:lnTo>
                    <a:lnTo>
                      <a:pt x="137" y="80"/>
                    </a:lnTo>
                    <a:lnTo>
                      <a:pt x="163" y="55"/>
                    </a:lnTo>
                    <a:lnTo>
                      <a:pt x="179" y="43"/>
                    </a:lnTo>
                    <a:lnTo>
                      <a:pt x="197" y="34"/>
                    </a:lnTo>
                    <a:lnTo>
                      <a:pt x="231" y="16"/>
                    </a:lnTo>
                    <a:lnTo>
                      <a:pt x="267" y="5"/>
                    </a:lnTo>
                    <a:lnTo>
                      <a:pt x="301" y="0"/>
                    </a:lnTo>
                    <a:lnTo>
                      <a:pt x="337" y="2"/>
                    </a:lnTo>
                    <a:lnTo>
                      <a:pt x="355" y="5"/>
                    </a:lnTo>
                    <a:lnTo>
                      <a:pt x="375" y="11"/>
                    </a:lnTo>
                    <a:lnTo>
                      <a:pt x="391" y="17"/>
                    </a:lnTo>
                    <a:lnTo>
                      <a:pt x="408" y="26"/>
                    </a:lnTo>
                    <a:lnTo>
                      <a:pt x="423" y="36"/>
                    </a:lnTo>
                    <a:lnTo>
                      <a:pt x="438" y="49"/>
                    </a:lnTo>
                    <a:lnTo>
                      <a:pt x="451" y="62"/>
                    </a:lnTo>
                    <a:lnTo>
                      <a:pt x="465" y="80"/>
                    </a:lnTo>
                    <a:lnTo>
                      <a:pt x="525" y="48"/>
                    </a:lnTo>
                    <a:lnTo>
                      <a:pt x="556" y="35"/>
                    </a:lnTo>
                    <a:lnTo>
                      <a:pt x="587" y="26"/>
                    </a:lnTo>
                    <a:lnTo>
                      <a:pt x="618" y="18"/>
                    </a:lnTo>
                    <a:lnTo>
                      <a:pt x="650" y="12"/>
                    </a:lnTo>
                    <a:lnTo>
                      <a:pt x="712" y="8"/>
                    </a:lnTo>
                    <a:lnTo>
                      <a:pt x="772" y="12"/>
                    </a:lnTo>
                    <a:lnTo>
                      <a:pt x="803" y="18"/>
                    </a:lnTo>
                    <a:lnTo>
                      <a:pt x="834" y="26"/>
                    </a:lnTo>
                    <a:lnTo>
                      <a:pt x="866" y="35"/>
                    </a:lnTo>
                    <a:lnTo>
                      <a:pt x="897" y="48"/>
                    </a:lnTo>
                    <a:lnTo>
                      <a:pt x="959" y="80"/>
                    </a:lnTo>
                    <a:lnTo>
                      <a:pt x="971" y="62"/>
                    </a:lnTo>
                    <a:lnTo>
                      <a:pt x="984" y="49"/>
                    </a:lnTo>
                    <a:lnTo>
                      <a:pt x="999" y="36"/>
                    </a:lnTo>
                    <a:lnTo>
                      <a:pt x="1016" y="26"/>
                    </a:lnTo>
                    <a:lnTo>
                      <a:pt x="1031" y="17"/>
                    </a:lnTo>
                    <a:lnTo>
                      <a:pt x="1049" y="11"/>
                    </a:lnTo>
                    <a:lnTo>
                      <a:pt x="1067" y="5"/>
                    </a:lnTo>
                    <a:lnTo>
                      <a:pt x="1088" y="2"/>
                    </a:lnTo>
                  </a:path>
                </a:pathLst>
              </a:cu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3"/>
              <p:cNvSpPr/>
              <p:nvPr/>
            </p:nvSpPr>
            <p:spPr>
              <a:xfrm>
                <a:off x="3360" y="1854"/>
                <a:ext cx="118" cy="1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SzPts val="1200"/>
                  <a:buFont typeface="Calibri"/>
                  <a:buNone/>
                </a:pPr>
                <a:r>
                  <a:rPr lang="en-US" sz="1200" b="1">
                    <a:solidFill>
                      <a:srgbClr val="000000"/>
                    </a:solidFill>
                    <a:latin typeface="Calibri"/>
                    <a:ea typeface="Calibri"/>
                    <a:cs typeface="Calibri"/>
                    <a:sym typeface="Calibri"/>
                  </a:rPr>
                  <a:t>LAN</a:t>
                </a:r>
                <a:endParaRPr sz="1800" b="1">
                  <a:solidFill>
                    <a:schemeClr val="dk1"/>
                  </a:solidFill>
                  <a:latin typeface="Calibri"/>
                  <a:ea typeface="Calibri"/>
                  <a:cs typeface="Calibri"/>
                  <a:sym typeface="Calibri"/>
                </a:endParaRPr>
              </a:p>
            </p:txBody>
          </p:sp>
          <p:pic>
            <p:nvPicPr>
              <p:cNvPr id="304" name="Google Shape;304;p13" descr="storagearray2"/>
              <p:cNvPicPr preferRelativeResize="0"/>
              <p:nvPr/>
            </p:nvPicPr>
            <p:blipFill rotWithShape="1">
              <a:blip r:embed="rId4">
                <a:alphaModFix/>
              </a:blip>
              <a:srcRect/>
              <a:stretch/>
            </p:blipFill>
            <p:spPr>
              <a:xfrm>
                <a:off x="3385" y="2205"/>
                <a:ext cx="702" cy="924"/>
              </a:xfrm>
              <a:prstGeom prst="rect">
                <a:avLst/>
              </a:prstGeom>
              <a:noFill/>
              <a:ln>
                <a:noFill/>
              </a:ln>
            </p:spPr>
          </p:pic>
        </p:grpSp>
        <p:grpSp>
          <p:nvGrpSpPr>
            <p:cNvPr id="305" name="Google Shape;305;p13"/>
            <p:cNvGrpSpPr/>
            <p:nvPr/>
          </p:nvGrpSpPr>
          <p:grpSpPr>
            <a:xfrm>
              <a:off x="3471378" y="3190771"/>
              <a:ext cx="1706390" cy="2874596"/>
              <a:chOff x="2524" y="1609"/>
              <a:chExt cx="589" cy="1675"/>
            </a:xfrm>
          </p:grpSpPr>
          <p:cxnSp>
            <p:nvCxnSpPr>
              <p:cNvPr id="306" name="Google Shape;306;p13"/>
              <p:cNvCxnSpPr/>
              <p:nvPr/>
            </p:nvCxnSpPr>
            <p:spPr>
              <a:xfrm rot="10800000">
                <a:off x="2823" y="1850"/>
                <a:ext cx="0" cy="984"/>
              </a:xfrm>
              <a:prstGeom prst="straightConnector1">
                <a:avLst/>
              </a:prstGeom>
              <a:noFill/>
              <a:ln w="38100" cap="flat" cmpd="sng">
                <a:solidFill>
                  <a:srgbClr val="FF9900"/>
                </a:solidFill>
                <a:prstDash val="solid"/>
                <a:round/>
                <a:headEnd type="none" w="med" len="med"/>
                <a:tailEnd type="none" w="med" len="med"/>
              </a:ln>
            </p:spPr>
          </p:cxnSp>
          <p:sp>
            <p:nvSpPr>
              <p:cNvPr id="307" name="Google Shape;307;p13"/>
              <p:cNvSpPr/>
              <p:nvPr/>
            </p:nvSpPr>
            <p:spPr>
              <a:xfrm>
                <a:off x="2524" y="3188"/>
                <a:ext cx="509" cy="9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000000"/>
                    </a:solidFill>
                    <a:latin typeface="Verdana"/>
                    <a:ea typeface="Verdana"/>
                    <a:cs typeface="Verdana"/>
                    <a:sym typeface="Verdana"/>
                  </a:rPr>
                  <a:t>RAID Array</a:t>
                </a:r>
                <a:endParaRPr sz="1800">
                  <a:solidFill>
                    <a:schemeClr val="dk1"/>
                  </a:solidFill>
                  <a:latin typeface="Calibri"/>
                  <a:ea typeface="Calibri"/>
                  <a:cs typeface="Calibri"/>
                  <a:sym typeface="Calibri"/>
                </a:endParaRPr>
              </a:p>
            </p:txBody>
          </p:sp>
          <p:pic>
            <p:nvPicPr>
              <p:cNvPr id="308" name="Google Shape;308;p13" descr="host11"/>
              <p:cNvPicPr preferRelativeResize="0"/>
              <p:nvPr/>
            </p:nvPicPr>
            <p:blipFill rotWithShape="1">
              <a:blip r:embed="rId3">
                <a:alphaModFix/>
              </a:blip>
              <a:srcRect/>
              <a:stretch/>
            </p:blipFill>
            <p:spPr>
              <a:xfrm>
                <a:off x="2659" y="1609"/>
                <a:ext cx="334" cy="567"/>
              </a:xfrm>
              <a:prstGeom prst="rect">
                <a:avLst/>
              </a:prstGeom>
              <a:noFill/>
              <a:ln>
                <a:noFill/>
              </a:ln>
            </p:spPr>
          </p:pic>
          <p:pic>
            <p:nvPicPr>
              <p:cNvPr id="309" name="Google Shape;309;p13" descr="raidarray1"/>
              <p:cNvPicPr preferRelativeResize="0"/>
              <p:nvPr/>
            </p:nvPicPr>
            <p:blipFill rotWithShape="1">
              <a:blip r:embed="rId6">
                <a:alphaModFix/>
              </a:blip>
              <a:srcRect/>
              <a:stretch/>
            </p:blipFill>
            <p:spPr>
              <a:xfrm>
                <a:off x="2526" y="2384"/>
                <a:ext cx="587" cy="776"/>
              </a:xfrm>
              <a:prstGeom prst="rect">
                <a:avLst/>
              </a:prstGeom>
              <a:noFill/>
              <a:ln>
                <a:noFill/>
              </a:ln>
            </p:spPr>
          </p:pic>
        </p:grpSp>
        <p:grpSp>
          <p:nvGrpSpPr>
            <p:cNvPr id="310" name="Google Shape;310;p13"/>
            <p:cNvGrpSpPr/>
            <p:nvPr/>
          </p:nvGrpSpPr>
          <p:grpSpPr>
            <a:xfrm>
              <a:off x="1340501" y="5270396"/>
              <a:ext cx="1271682" cy="1106488"/>
              <a:chOff x="1019" y="3216"/>
              <a:chExt cx="579" cy="697"/>
            </a:xfrm>
          </p:grpSpPr>
          <p:sp>
            <p:nvSpPr>
              <p:cNvPr id="311" name="Google Shape;311;p13"/>
              <p:cNvSpPr/>
              <p:nvPr/>
            </p:nvSpPr>
            <p:spPr>
              <a:xfrm>
                <a:off x="1019" y="3817"/>
                <a:ext cx="579" cy="9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000000"/>
                    </a:solidFill>
                    <a:latin typeface="Verdana"/>
                    <a:ea typeface="Verdana"/>
                    <a:cs typeface="Verdana"/>
                    <a:sym typeface="Verdana"/>
                  </a:rPr>
                  <a:t>Internal DAS</a:t>
                </a:r>
                <a:endParaRPr sz="1800">
                  <a:solidFill>
                    <a:schemeClr val="dk1"/>
                  </a:solidFill>
                  <a:latin typeface="Calibri"/>
                  <a:ea typeface="Calibri"/>
                  <a:cs typeface="Calibri"/>
                  <a:sym typeface="Calibri"/>
                </a:endParaRPr>
              </a:p>
            </p:txBody>
          </p:sp>
          <p:pic>
            <p:nvPicPr>
              <p:cNvPr id="312" name="Google Shape;312;p13" descr="hostwithdisk1"/>
              <p:cNvPicPr preferRelativeResize="0"/>
              <p:nvPr/>
            </p:nvPicPr>
            <p:blipFill rotWithShape="1">
              <a:blip r:embed="rId7">
                <a:alphaModFix/>
              </a:blip>
              <a:srcRect/>
              <a:stretch/>
            </p:blipFill>
            <p:spPr>
              <a:xfrm>
                <a:off x="1152" y="3216"/>
                <a:ext cx="342" cy="568"/>
              </a:xfrm>
              <a:prstGeom prst="rect">
                <a:avLst/>
              </a:prstGeom>
              <a:noFill/>
              <a:ln>
                <a:noFill/>
              </a:ln>
            </p:spPr>
          </p:pic>
        </p:grpSp>
      </p:grpSp>
      <p:sp>
        <p:nvSpPr>
          <p:cNvPr id="37" name="TextBox 36"/>
          <p:cNvSpPr txBox="1"/>
          <p:nvPr/>
        </p:nvSpPr>
        <p:spPr>
          <a:xfrm>
            <a:off x="7167570" y="3643314"/>
            <a:ext cx="1446230" cy="261610"/>
          </a:xfrm>
          <a:prstGeom prst="rect">
            <a:avLst/>
          </a:prstGeom>
          <a:noFill/>
        </p:spPr>
        <p:txBody>
          <a:bodyPr wrap="none" rtlCol="0">
            <a:spAutoFit/>
          </a:bodyPr>
          <a:lstStyle/>
          <a:p>
            <a:r>
              <a:rPr lang="en-US" sz="1100" b="1" dirty="0" err="1" smtClean="0"/>
              <a:t>Fibre</a:t>
            </a:r>
            <a:r>
              <a:rPr lang="en-US" sz="1100" b="1" dirty="0" smtClean="0"/>
              <a:t> Channel (FC)</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
        <p:nvSpPr>
          <p:cNvPr id="319" name="Google Shape;319;p14"/>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Direct Attached Storage</a:t>
            </a:r>
            <a:endParaRPr/>
          </a:p>
        </p:txBody>
      </p:sp>
      <p:sp>
        <p:nvSpPr>
          <p:cNvPr id="320" name="Google Shape;320;p1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321" name="Google Shape;321;p14" descr="https://www.siemon.com/share/white_papers/14-07-29-data-center-storage-evolution1.jpg"/>
          <p:cNvPicPr preferRelativeResize="0"/>
          <p:nvPr/>
        </p:nvPicPr>
        <p:blipFill rotWithShape="1">
          <a:blip r:embed="rId3">
            <a:alphaModFix/>
          </a:blip>
          <a:srcRect/>
          <a:stretch/>
        </p:blipFill>
        <p:spPr>
          <a:xfrm>
            <a:off x="2936300" y="1534064"/>
            <a:ext cx="6259459" cy="50737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
        <p:nvSpPr>
          <p:cNvPr id="328" name="Google Shape;328;p15"/>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Redundant Array of Independent Disks </a:t>
            </a:r>
            <a:endParaRPr/>
          </a:p>
        </p:txBody>
      </p:sp>
      <p:sp>
        <p:nvSpPr>
          <p:cNvPr id="329" name="Google Shape;329;p1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330" name="Google Shape;330;p15" descr="Image result for raid storage"/>
          <p:cNvPicPr preferRelativeResize="0"/>
          <p:nvPr/>
        </p:nvPicPr>
        <p:blipFill rotWithShape="1">
          <a:blip r:embed="rId3">
            <a:alphaModFix/>
          </a:blip>
          <a:srcRect/>
          <a:stretch/>
        </p:blipFill>
        <p:spPr>
          <a:xfrm>
            <a:off x="2696752" y="1852131"/>
            <a:ext cx="6453554" cy="43588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500"/>
                                        <p:tgtEl>
                                          <p:spTgt spid="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6" descr="https://prod-support-images-cfm.s3.amazonaws.com/KB_1-E14FAR_SAN.png"/>
          <p:cNvPicPr preferRelativeResize="0"/>
          <p:nvPr/>
        </p:nvPicPr>
        <p:blipFill rotWithShape="1">
          <a:blip r:embed="rId3">
            <a:alphaModFix/>
          </a:blip>
          <a:srcRect/>
          <a:stretch/>
        </p:blipFill>
        <p:spPr>
          <a:xfrm>
            <a:off x="3736807" y="1414732"/>
            <a:ext cx="5255193" cy="5347269"/>
          </a:xfrm>
          <a:prstGeom prst="rect">
            <a:avLst/>
          </a:prstGeom>
          <a:noFill/>
          <a:ln>
            <a:noFill/>
          </a:ln>
        </p:spPr>
      </p:pic>
      <p:sp>
        <p:nvSpPr>
          <p:cNvPr id="337" name="Google Shape;337;p1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
        <p:nvSpPr>
          <p:cNvPr id="338" name="Google Shape;338;p16"/>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Storage Area Network </a:t>
            </a:r>
            <a:endParaRPr/>
          </a:p>
        </p:txBody>
      </p:sp>
      <p:sp>
        <p:nvSpPr>
          <p:cNvPr id="339" name="Google Shape;339;p1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
        <p:nvSpPr>
          <p:cNvPr id="346" name="Google Shape;346;p17"/>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Network Attached Storage </a:t>
            </a:r>
            <a:endParaRPr/>
          </a:p>
        </p:txBody>
      </p:sp>
      <p:sp>
        <p:nvSpPr>
          <p:cNvPr id="347" name="Google Shape;347;p1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348" name="Google Shape;348;p17"/>
          <p:cNvPicPr preferRelativeResize="0"/>
          <p:nvPr/>
        </p:nvPicPr>
        <p:blipFill rotWithShape="1">
          <a:blip r:embed="rId3">
            <a:alphaModFix/>
          </a:blip>
          <a:srcRect/>
          <a:stretch/>
        </p:blipFill>
        <p:spPr>
          <a:xfrm>
            <a:off x="1811547" y="1674029"/>
            <a:ext cx="8246853" cy="4578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
        <p:nvSpPr>
          <p:cNvPr id="355" name="Google Shape;355;p18"/>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IP-SAN </a:t>
            </a:r>
            <a:endParaRPr/>
          </a:p>
        </p:txBody>
      </p:sp>
      <p:sp>
        <p:nvSpPr>
          <p:cNvPr id="356" name="Google Shape;356;p1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357" name="Google Shape;357;p18" descr="http://www.netpro.com.tw/userfiles/image/201106/20110614163645.bmp"/>
          <p:cNvPicPr preferRelativeResize="0"/>
          <p:nvPr/>
        </p:nvPicPr>
        <p:blipFill rotWithShape="1">
          <a:blip r:embed="rId3">
            <a:alphaModFix/>
          </a:blip>
          <a:srcRect/>
          <a:stretch/>
        </p:blipFill>
        <p:spPr>
          <a:xfrm>
            <a:off x="2553420" y="1311217"/>
            <a:ext cx="6573329" cy="5096891"/>
          </a:xfrm>
          <a:prstGeom prst="rect">
            <a:avLst/>
          </a:prstGeom>
          <a:noFill/>
          <a:ln>
            <a:noFill/>
          </a:ln>
        </p:spPr>
      </p:pic>
      <p:sp>
        <p:nvSpPr>
          <p:cNvPr id="6" name="TextBox 5"/>
          <p:cNvSpPr txBox="1"/>
          <p:nvPr/>
        </p:nvSpPr>
        <p:spPr>
          <a:xfrm>
            <a:off x="3595670" y="1857364"/>
            <a:ext cx="1784463" cy="307777"/>
          </a:xfrm>
          <a:prstGeom prst="rect">
            <a:avLst/>
          </a:prstGeom>
          <a:noFill/>
        </p:spPr>
        <p:txBody>
          <a:bodyPr wrap="none" rtlCol="0">
            <a:spAutoFit/>
          </a:bodyPr>
          <a:lstStyle/>
          <a:p>
            <a:r>
              <a:rPr lang="en-US" b="1" dirty="0" err="1" smtClean="0"/>
              <a:t>Fibre</a:t>
            </a:r>
            <a:r>
              <a:rPr lang="en-US" b="1" dirty="0" smtClean="0"/>
              <a:t> Channel (FC)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500"/>
                                        <p:tgtEl>
                                          <p:spTgt spid="3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
        <p:nvSpPr>
          <p:cNvPr id="364" name="Google Shape;364;p19"/>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Times New Roman"/>
              <a:buAutoNum type="arabicPeriod"/>
            </a:pPr>
            <a:r>
              <a:rPr lang="en-US" sz="2000" b="0" i="0" u="none" strike="noStrike" cap="none">
                <a:solidFill>
                  <a:schemeClr val="dk1"/>
                </a:solidFill>
                <a:latin typeface="Times New Roman"/>
                <a:ea typeface="Times New Roman"/>
                <a:cs typeface="Times New Roman"/>
                <a:sym typeface="Times New Roman"/>
              </a:rPr>
              <a:t>Which of the given options is true about data? </a:t>
            </a:r>
            <a:endParaRPr sz="2000" b="0" i="0" u="none" strike="noStrike" cap="none">
              <a:solidFill>
                <a:schemeClr val="dk1"/>
              </a:solidFill>
              <a:latin typeface="Times New Roman"/>
              <a:ea typeface="Times New Roman"/>
              <a:cs typeface="Times New Roman"/>
              <a:sym typeface="Times New Roman"/>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Raw fact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Processed fact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Processed information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 Above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365" name="Google Shape;365;p1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
        <p:nvSpPr>
          <p:cNvPr id="372" name="Google Shape;372;p20"/>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2. Which of these is not an example of unstructured data?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Images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Videos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Audio</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Spreadsheet</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373" name="Google Shape;373;p2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
        <p:nvSpPr>
          <p:cNvPr id="98" name="Google Shape;98;p2"/>
          <p:cNvSpPr/>
          <p:nvPr/>
        </p:nvSpPr>
        <p:spPr>
          <a:xfrm>
            <a:off x="80908" y="1089652"/>
            <a:ext cx="11383951" cy="1138773"/>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AIM</a:t>
            </a:r>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To equip students with fundamentals of storage and overview of data centers.</a:t>
            </a:r>
            <a:endParaRPr/>
          </a:p>
        </p:txBody>
      </p:sp>
      <p:sp>
        <p:nvSpPr>
          <p:cNvPr id="99" name="Google Shape;99;p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sp>
        <p:nvSpPr>
          <p:cNvPr id="379" name="Google Shape;379;p21"/>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Document Links</a:t>
            </a:r>
            <a:endParaRPr sz="2400" b="1" i="0" u="none" strike="noStrike" cap="none">
              <a:solidFill>
                <a:schemeClr val="dk1"/>
              </a:solidFill>
              <a:latin typeface="Times New Roman"/>
              <a:ea typeface="Times New Roman"/>
              <a:cs typeface="Times New Roman"/>
              <a:sym typeface="Times New Roman"/>
            </a:endParaRPr>
          </a:p>
        </p:txBody>
      </p:sp>
      <p:sp>
        <p:nvSpPr>
          <p:cNvPr id="380" name="Google Shape;380;p2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381" name="Google Shape;381;p21"/>
          <p:cNvGraphicFramePr/>
          <p:nvPr/>
        </p:nvGraphicFramePr>
        <p:xfrm>
          <a:off x="560136" y="1817625"/>
          <a:ext cx="11030825" cy="406255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Storage Management</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https://www.techopedia.com/definition/30481/storage-management</a:t>
                      </a:r>
                      <a:endParaRPr sz="16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link explains about basic concept of storage management</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1317000">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Concept of Data and Information</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http://www.differencebetween.info/difference-between-data-and-information</a:t>
                      </a:r>
                      <a:endParaRPr sz="16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You will learn in details how data differs from information. This link provides a tabular comparison between data and information</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r h="1115650">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Storage Technology Evolution</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http://www.siemon.com/us/white_papers/14-07-29-data-center-storage-evolution.asp</a:t>
                      </a:r>
                      <a:endParaRPr sz="16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link explains about how storage technology has evolved over the years</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
        <p:nvSpPr>
          <p:cNvPr id="387" name="Google Shape;387;p22"/>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Video Links</a:t>
            </a:r>
            <a:endParaRPr sz="2400" b="1" i="0" u="none" strike="noStrike" cap="none">
              <a:solidFill>
                <a:schemeClr val="dk1"/>
              </a:solidFill>
              <a:latin typeface="Times New Roman"/>
              <a:ea typeface="Times New Roman"/>
              <a:cs typeface="Times New Roman"/>
              <a:sym typeface="Times New Roman"/>
            </a:endParaRPr>
          </a:p>
        </p:txBody>
      </p:sp>
      <p:sp>
        <p:nvSpPr>
          <p:cNvPr id="388" name="Google Shape;388;p2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389" name="Google Shape;389;p22"/>
          <p:cNvGraphicFramePr/>
          <p:nvPr/>
        </p:nvGraphicFramePr>
        <p:xfrm>
          <a:off x="560136" y="1817625"/>
          <a:ext cx="11030825" cy="294690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Overview of data and information</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https://www.youtube.com/watch?v=mUgEgkV16Bw</a:t>
                      </a:r>
                      <a:endParaRPr sz="16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video explains about data and information and their relation </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1317000">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Types of data</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https://www.youtube.com/watch?v=WBU7sW1jy2o</a:t>
                      </a:r>
                      <a:endParaRPr sz="16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A detailed description about types of data is presented in this video with enough real-life examples</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
        <p:nvSpPr>
          <p:cNvPr id="396" name="Google Shape;396;p23"/>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a:t>
            </a:r>
            <a:endParaRPr/>
          </a:p>
        </p:txBody>
      </p:sp>
      <p:sp>
        <p:nvSpPr>
          <p:cNvPr id="397" name="Google Shape;397;p2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
        <p:nvSpPr>
          <p:cNvPr id="398" name="Google Shape;398;p23"/>
          <p:cNvSpPr txBox="1"/>
          <p:nvPr/>
        </p:nvSpPr>
        <p:spPr>
          <a:xfrm>
            <a:off x="1161787" y="5760785"/>
            <a:ext cx="961360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Change in  the value of information with time, from its creation until disposal</a:t>
            </a:r>
            <a:endParaRPr sz="2000">
              <a:solidFill>
                <a:schemeClr val="dk1"/>
              </a:solidFill>
              <a:latin typeface="Times New Roman"/>
              <a:ea typeface="Times New Roman"/>
              <a:cs typeface="Times New Roman"/>
              <a:sym typeface="Times New Roman"/>
            </a:endParaRPr>
          </a:p>
        </p:txBody>
      </p:sp>
      <p:pic>
        <p:nvPicPr>
          <p:cNvPr id="399" name="Google Shape;399;p23"/>
          <p:cNvPicPr preferRelativeResize="0"/>
          <p:nvPr/>
        </p:nvPicPr>
        <p:blipFill rotWithShape="1">
          <a:blip r:embed="rId3">
            <a:alphaModFix/>
          </a:blip>
          <a:srcRect/>
          <a:stretch/>
        </p:blipFill>
        <p:spPr>
          <a:xfrm>
            <a:off x="1936828" y="1980095"/>
            <a:ext cx="7773385" cy="3640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500"/>
                                        <p:tgtEl>
                                          <p:spTgt spid="3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Effect transition="in" filter="fade">
                                      <p:cBhvr>
                                        <p:cTn id="12"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
        <p:nvSpPr>
          <p:cNvPr id="406" name="Google Shape;406;p24"/>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Stages in Information Lifecycle</a:t>
            </a:r>
            <a:endParaRPr/>
          </a:p>
        </p:txBody>
      </p:sp>
      <p:sp>
        <p:nvSpPr>
          <p:cNvPr id="407" name="Google Shape;407;p2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408" name="Google Shape;408;p24" descr="C:\Users\bharadwaj\Music\il.png"/>
          <p:cNvPicPr preferRelativeResize="0"/>
          <p:nvPr/>
        </p:nvPicPr>
        <p:blipFill rotWithShape="1">
          <a:blip r:embed="rId3">
            <a:alphaModFix/>
          </a:blip>
          <a:srcRect/>
          <a:stretch/>
        </p:blipFill>
        <p:spPr>
          <a:xfrm>
            <a:off x="1775691" y="1834878"/>
            <a:ext cx="8485737" cy="4562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a:p>
        </p:txBody>
      </p:sp>
      <p:sp>
        <p:nvSpPr>
          <p:cNvPr id="415" name="Google Shape;415;p25"/>
          <p:cNvSpPr/>
          <p:nvPr/>
        </p:nvSpPr>
        <p:spPr>
          <a:xfrm>
            <a:off x="80908" y="1089652"/>
            <a:ext cx="11668269" cy="173893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 Management (ILM)</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ILM refers to the creation and management of wide-ranging set of strategies for streamlining the storage infrastructure and the data within it. It is a comprehensive approach in managing the flow of data from its creation to its disposal. </a:t>
            </a:r>
            <a:endParaRPr/>
          </a:p>
        </p:txBody>
      </p:sp>
      <p:sp>
        <p:nvSpPr>
          <p:cNvPr id="416" name="Google Shape;416;p2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a:p>
        </p:txBody>
      </p:sp>
      <p:sp>
        <p:nvSpPr>
          <p:cNvPr id="423" name="Google Shape;423;p26"/>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 Management (ILM) Example</a:t>
            </a:r>
            <a:endParaRPr sz="2400" b="1" i="0" u="none" strike="noStrike" cap="none">
              <a:solidFill>
                <a:schemeClr val="dk1"/>
              </a:solidFill>
              <a:latin typeface="Times New Roman"/>
              <a:ea typeface="Times New Roman"/>
              <a:cs typeface="Times New Roman"/>
              <a:sym typeface="Times New Roman"/>
            </a:endParaRPr>
          </a:p>
        </p:txBody>
      </p:sp>
      <p:sp>
        <p:nvSpPr>
          <p:cNvPr id="424" name="Google Shape;424;p2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425" name="Google Shape;425;p26"/>
          <p:cNvGrpSpPr/>
          <p:nvPr/>
        </p:nvGrpSpPr>
        <p:grpSpPr>
          <a:xfrm>
            <a:off x="1202800" y="1817625"/>
            <a:ext cx="9735038" cy="4642339"/>
            <a:chOff x="392" y="1131"/>
            <a:chExt cx="5126" cy="2265"/>
          </a:xfrm>
        </p:grpSpPr>
        <p:sp>
          <p:nvSpPr>
            <p:cNvPr id="426" name="Google Shape;426;p26"/>
            <p:cNvSpPr/>
            <p:nvPr/>
          </p:nvSpPr>
          <p:spPr>
            <a:xfrm>
              <a:off x="3094" y="1133"/>
              <a:ext cx="1059" cy="2263"/>
            </a:xfrm>
            <a:prstGeom prst="rect">
              <a:avLst/>
            </a:prstGeom>
            <a:solidFill>
              <a:srgbClr val="005596">
                <a:alpha val="69803"/>
              </a:srgbClr>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6"/>
            <p:cNvSpPr/>
            <p:nvPr/>
          </p:nvSpPr>
          <p:spPr>
            <a:xfrm>
              <a:off x="4168" y="1133"/>
              <a:ext cx="668" cy="2263"/>
            </a:xfrm>
            <a:prstGeom prst="rect">
              <a:avLst/>
            </a:prstGeom>
            <a:solidFill>
              <a:srgbClr val="005596">
                <a:alpha val="84705"/>
              </a:srgbClr>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6"/>
            <p:cNvSpPr/>
            <p:nvPr/>
          </p:nvSpPr>
          <p:spPr>
            <a:xfrm>
              <a:off x="4851" y="1133"/>
              <a:ext cx="667" cy="2263"/>
            </a:xfrm>
            <a:prstGeom prst="rect">
              <a:avLst/>
            </a:prstGeom>
            <a:solidFill>
              <a:srgbClr val="005596"/>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26"/>
            <p:cNvSpPr/>
            <p:nvPr/>
          </p:nvSpPr>
          <p:spPr>
            <a:xfrm>
              <a:off x="1484" y="1131"/>
              <a:ext cx="1595" cy="2265"/>
            </a:xfrm>
            <a:prstGeom prst="rect">
              <a:avLst/>
            </a:prstGeom>
            <a:solidFill>
              <a:srgbClr val="005596">
                <a:alpha val="54509"/>
              </a:srgbClr>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26"/>
            <p:cNvSpPr/>
            <p:nvPr/>
          </p:nvSpPr>
          <p:spPr>
            <a:xfrm>
              <a:off x="937" y="1132"/>
              <a:ext cx="535" cy="2253"/>
            </a:xfrm>
            <a:prstGeom prst="rect">
              <a:avLst/>
            </a:prstGeom>
            <a:solidFill>
              <a:srgbClr val="005596">
                <a:alpha val="39607"/>
              </a:srgbClr>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6"/>
            <p:cNvSpPr/>
            <p:nvPr/>
          </p:nvSpPr>
          <p:spPr>
            <a:xfrm>
              <a:off x="3479" y="2947"/>
              <a:ext cx="468" cy="373"/>
            </a:xfrm>
            <a:custGeom>
              <a:avLst/>
              <a:gdLst/>
              <a:ahLst/>
              <a:cxnLst/>
              <a:rect l="l" t="t" r="r" b="b"/>
              <a:pathLst>
                <a:path w="1404" h="1118" extrusionOk="0">
                  <a:moveTo>
                    <a:pt x="1404" y="559"/>
                  </a:moveTo>
                  <a:lnTo>
                    <a:pt x="826" y="0"/>
                  </a:lnTo>
                  <a:lnTo>
                    <a:pt x="826" y="279"/>
                  </a:lnTo>
                  <a:lnTo>
                    <a:pt x="0" y="279"/>
                  </a:lnTo>
                  <a:lnTo>
                    <a:pt x="0" y="838"/>
                  </a:lnTo>
                  <a:lnTo>
                    <a:pt x="826" y="838"/>
                  </a:lnTo>
                  <a:lnTo>
                    <a:pt x="826" y="1118"/>
                  </a:lnTo>
                  <a:lnTo>
                    <a:pt x="1404" y="559"/>
                  </a:lnTo>
                  <a:close/>
                </a:path>
              </a:pathLst>
            </a:custGeom>
            <a:solidFill>
              <a:srgbClr val="00AFD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6"/>
            <p:cNvSpPr/>
            <p:nvPr/>
          </p:nvSpPr>
          <p:spPr>
            <a:xfrm>
              <a:off x="3479" y="2947"/>
              <a:ext cx="468" cy="373"/>
            </a:xfrm>
            <a:custGeom>
              <a:avLst/>
              <a:gdLst/>
              <a:ahLst/>
              <a:cxnLst/>
              <a:rect l="l" t="t" r="r" b="b"/>
              <a:pathLst>
                <a:path w="1404" h="1118" extrusionOk="0">
                  <a:moveTo>
                    <a:pt x="826" y="0"/>
                  </a:moveTo>
                  <a:lnTo>
                    <a:pt x="826" y="279"/>
                  </a:lnTo>
                  <a:lnTo>
                    <a:pt x="0" y="279"/>
                  </a:lnTo>
                  <a:lnTo>
                    <a:pt x="0" y="838"/>
                  </a:lnTo>
                  <a:lnTo>
                    <a:pt x="826" y="838"/>
                  </a:lnTo>
                  <a:lnTo>
                    <a:pt x="826" y="1118"/>
                  </a:lnTo>
                  <a:lnTo>
                    <a:pt x="1404" y="559"/>
                  </a:lnTo>
                  <a:lnTo>
                    <a:pt x="826" y="0"/>
                  </a:lnTo>
                </a:path>
              </a:pathLst>
            </a:custGeom>
            <a:noFill/>
            <a:ln w="3967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6"/>
            <p:cNvSpPr/>
            <p:nvPr/>
          </p:nvSpPr>
          <p:spPr>
            <a:xfrm>
              <a:off x="2027" y="2947"/>
              <a:ext cx="468" cy="373"/>
            </a:xfrm>
            <a:custGeom>
              <a:avLst/>
              <a:gdLst/>
              <a:ahLst/>
              <a:cxnLst/>
              <a:rect l="l" t="t" r="r" b="b"/>
              <a:pathLst>
                <a:path w="1404" h="1118" extrusionOk="0">
                  <a:moveTo>
                    <a:pt x="1404" y="559"/>
                  </a:moveTo>
                  <a:lnTo>
                    <a:pt x="826" y="0"/>
                  </a:lnTo>
                  <a:lnTo>
                    <a:pt x="826" y="279"/>
                  </a:lnTo>
                  <a:lnTo>
                    <a:pt x="0" y="279"/>
                  </a:lnTo>
                  <a:lnTo>
                    <a:pt x="0" y="838"/>
                  </a:lnTo>
                  <a:lnTo>
                    <a:pt x="826" y="838"/>
                  </a:lnTo>
                  <a:lnTo>
                    <a:pt x="826" y="1118"/>
                  </a:lnTo>
                  <a:lnTo>
                    <a:pt x="1404" y="559"/>
                  </a:lnTo>
                  <a:close/>
                </a:path>
              </a:pathLst>
            </a:custGeom>
            <a:solidFill>
              <a:srgbClr val="00AFD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6"/>
            <p:cNvSpPr/>
            <p:nvPr/>
          </p:nvSpPr>
          <p:spPr>
            <a:xfrm>
              <a:off x="2027" y="2953"/>
              <a:ext cx="468" cy="373"/>
            </a:xfrm>
            <a:custGeom>
              <a:avLst/>
              <a:gdLst/>
              <a:ahLst/>
              <a:cxnLst/>
              <a:rect l="l" t="t" r="r" b="b"/>
              <a:pathLst>
                <a:path w="1404" h="1118" extrusionOk="0">
                  <a:moveTo>
                    <a:pt x="826" y="0"/>
                  </a:moveTo>
                  <a:lnTo>
                    <a:pt x="826" y="279"/>
                  </a:lnTo>
                  <a:lnTo>
                    <a:pt x="0" y="279"/>
                  </a:lnTo>
                  <a:lnTo>
                    <a:pt x="0" y="838"/>
                  </a:lnTo>
                  <a:lnTo>
                    <a:pt x="826" y="838"/>
                  </a:lnTo>
                  <a:lnTo>
                    <a:pt x="826" y="1118"/>
                  </a:lnTo>
                  <a:lnTo>
                    <a:pt x="1404" y="559"/>
                  </a:lnTo>
                  <a:lnTo>
                    <a:pt x="826" y="0"/>
                  </a:lnTo>
                </a:path>
              </a:pathLst>
            </a:custGeom>
            <a:noFill/>
            <a:ln w="3967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6"/>
            <p:cNvSpPr/>
            <p:nvPr/>
          </p:nvSpPr>
          <p:spPr>
            <a:xfrm>
              <a:off x="982" y="2947"/>
              <a:ext cx="468" cy="373"/>
            </a:xfrm>
            <a:custGeom>
              <a:avLst/>
              <a:gdLst/>
              <a:ahLst/>
              <a:cxnLst/>
              <a:rect l="l" t="t" r="r" b="b"/>
              <a:pathLst>
                <a:path w="1404" h="1118" extrusionOk="0">
                  <a:moveTo>
                    <a:pt x="1404" y="559"/>
                  </a:moveTo>
                  <a:lnTo>
                    <a:pt x="827" y="0"/>
                  </a:lnTo>
                  <a:lnTo>
                    <a:pt x="827" y="279"/>
                  </a:lnTo>
                  <a:lnTo>
                    <a:pt x="0" y="279"/>
                  </a:lnTo>
                  <a:lnTo>
                    <a:pt x="0" y="838"/>
                  </a:lnTo>
                  <a:lnTo>
                    <a:pt x="827" y="838"/>
                  </a:lnTo>
                  <a:lnTo>
                    <a:pt x="827" y="1118"/>
                  </a:lnTo>
                  <a:lnTo>
                    <a:pt x="1404" y="559"/>
                  </a:lnTo>
                  <a:close/>
                </a:path>
              </a:pathLst>
            </a:custGeom>
            <a:solidFill>
              <a:srgbClr val="00AFD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6"/>
            <p:cNvSpPr/>
            <p:nvPr/>
          </p:nvSpPr>
          <p:spPr>
            <a:xfrm>
              <a:off x="982" y="2941"/>
              <a:ext cx="468" cy="373"/>
            </a:xfrm>
            <a:custGeom>
              <a:avLst/>
              <a:gdLst/>
              <a:ahLst/>
              <a:cxnLst/>
              <a:rect l="l" t="t" r="r" b="b"/>
              <a:pathLst>
                <a:path w="1404" h="1117" extrusionOk="0">
                  <a:moveTo>
                    <a:pt x="827" y="0"/>
                  </a:moveTo>
                  <a:lnTo>
                    <a:pt x="827" y="278"/>
                  </a:lnTo>
                  <a:lnTo>
                    <a:pt x="0" y="278"/>
                  </a:lnTo>
                  <a:lnTo>
                    <a:pt x="0" y="837"/>
                  </a:lnTo>
                  <a:lnTo>
                    <a:pt x="827" y="837"/>
                  </a:lnTo>
                  <a:lnTo>
                    <a:pt x="827" y="1117"/>
                  </a:lnTo>
                  <a:lnTo>
                    <a:pt x="1404" y="558"/>
                  </a:lnTo>
                  <a:lnTo>
                    <a:pt x="827" y="0"/>
                  </a:lnTo>
                </a:path>
              </a:pathLst>
            </a:custGeom>
            <a:noFill/>
            <a:ln w="3967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26"/>
            <p:cNvSpPr/>
            <p:nvPr/>
          </p:nvSpPr>
          <p:spPr>
            <a:xfrm>
              <a:off x="4318" y="2953"/>
              <a:ext cx="468" cy="373"/>
            </a:xfrm>
            <a:custGeom>
              <a:avLst/>
              <a:gdLst/>
              <a:ahLst/>
              <a:cxnLst/>
              <a:rect l="l" t="t" r="r" b="b"/>
              <a:pathLst>
                <a:path w="1404" h="1118" extrusionOk="0">
                  <a:moveTo>
                    <a:pt x="1404" y="559"/>
                  </a:moveTo>
                  <a:lnTo>
                    <a:pt x="826" y="0"/>
                  </a:lnTo>
                  <a:lnTo>
                    <a:pt x="826" y="279"/>
                  </a:lnTo>
                  <a:lnTo>
                    <a:pt x="0" y="279"/>
                  </a:lnTo>
                  <a:lnTo>
                    <a:pt x="0" y="838"/>
                  </a:lnTo>
                  <a:lnTo>
                    <a:pt x="826" y="838"/>
                  </a:lnTo>
                  <a:lnTo>
                    <a:pt x="826" y="1118"/>
                  </a:lnTo>
                  <a:lnTo>
                    <a:pt x="1404" y="559"/>
                  </a:lnTo>
                  <a:close/>
                </a:path>
              </a:pathLst>
            </a:custGeom>
            <a:solidFill>
              <a:srgbClr val="00AFD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26"/>
            <p:cNvSpPr/>
            <p:nvPr/>
          </p:nvSpPr>
          <p:spPr>
            <a:xfrm>
              <a:off x="4318" y="2953"/>
              <a:ext cx="468" cy="373"/>
            </a:xfrm>
            <a:custGeom>
              <a:avLst/>
              <a:gdLst/>
              <a:ahLst/>
              <a:cxnLst/>
              <a:rect l="l" t="t" r="r" b="b"/>
              <a:pathLst>
                <a:path w="1404" h="1118" extrusionOk="0">
                  <a:moveTo>
                    <a:pt x="826" y="0"/>
                  </a:moveTo>
                  <a:lnTo>
                    <a:pt x="826" y="279"/>
                  </a:lnTo>
                  <a:lnTo>
                    <a:pt x="0" y="279"/>
                  </a:lnTo>
                  <a:lnTo>
                    <a:pt x="0" y="838"/>
                  </a:lnTo>
                  <a:lnTo>
                    <a:pt x="826" y="838"/>
                  </a:lnTo>
                  <a:lnTo>
                    <a:pt x="826" y="1118"/>
                  </a:lnTo>
                  <a:lnTo>
                    <a:pt x="1404" y="559"/>
                  </a:lnTo>
                  <a:lnTo>
                    <a:pt x="826" y="0"/>
                  </a:lnTo>
                </a:path>
              </a:pathLst>
            </a:custGeom>
            <a:noFill/>
            <a:ln w="3967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26"/>
            <p:cNvSpPr/>
            <p:nvPr/>
          </p:nvSpPr>
          <p:spPr>
            <a:xfrm>
              <a:off x="4910" y="2953"/>
              <a:ext cx="468" cy="373"/>
            </a:xfrm>
            <a:custGeom>
              <a:avLst/>
              <a:gdLst/>
              <a:ahLst/>
              <a:cxnLst/>
              <a:rect l="l" t="t" r="r" b="b"/>
              <a:pathLst>
                <a:path w="1404" h="1118" extrusionOk="0">
                  <a:moveTo>
                    <a:pt x="1404" y="559"/>
                  </a:moveTo>
                  <a:lnTo>
                    <a:pt x="826" y="0"/>
                  </a:lnTo>
                  <a:lnTo>
                    <a:pt x="826" y="279"/>
                  </a:lnTo>
                  <a:lnTo>
                    <a:pt x="0" y="279"/>
                  </a:lnTo>
                  <a:lnTo>
                    <a:pt x="0" y="838"/>
                  </a:lnTo>
                  <a:lnTo>
                    <a:pt x="826" y="838"/>
                  </a:lnTo>
                  <a:lnTo>
                    <a:pt x="826" y="1118"/>
                  </a:lnTo>
                  <a:lnTo>
                    <a:pt x="1404" y="559"/>
                  </a:lnTo>
                  <a:close/>
                </a:path>
              </a:pathLst>
            </a:custGeom>
            <a:solidFill>
              <a:srgbClr val="00AFD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26"/>
            <p:cNvSpPr/>
            <p:nvPr/>
          </p:nvSpPr>
          <p:spPr>
            <a:xfrm>
              <a:off x="4910" y="2953"/>
              <a:ext cx="468" cy="373"/>
            </a:xfrm>
            <a:custGeom>
              <a:avLst/>
              <a:gdLst/>
              <a:ahLst/>
              <a:cxnLst/>
              <a:rect l="l" t="t" r="r" b="b"/>
              <a:pathLst>
                <a:path w="1404" h="1118" extrusionOk="0">
                  <a:moveTo>
                    <a:pt x="826" y="0"/>
                  </a:moveTo>
                  <a:lnTo>
                    <a:pt x="826" y="279"/>
                  </a:lnTo>
                  <a:lnTo>
                    <a:pt x="0" y="279"/>
                  </a:lnTo>
                  <a:lnTo>
                    <a:pt x="0" y="838"/>
                  </a:lnTo>
                  <a:lnTo>
                    <a:pt x="826" y="838"/>
                  </a:lnTo>
                  <a:lnTo>
                    <a:pt x="826" y="1118"/>
                  </a:lnTo>
                  <a:lnTo>
                    <a:pt x="1404" y="559"/>
                  </a:lnTo>
                  <a:lnTo>
                    <a:pt x="826" y="0"/>
                  </a:lnTo>
                </a:path>
              </a:pathLst>
            </a:custGeom>
            <a:noFill/>
            <a:ln w="3967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26"/>
            <p:cNvSpPr/>
            <p:nvPr/>
          </p:nvSpPr>
          <p:spPr>
            <a:xfrm>
              <a:off x="949" y="1165"/>
              <a:ext cx="3872" cy="275"/>
            </a:xfrm>
            <a:custGeom>
              <a:avLst/>
              <a:gdLst/>
              <a:ahLst/>
              <a:cxnLst/>
              <a:rect l="l" t="t" r="r" b="b"/>
              <a:pathLst>
                <a:path w="11616" h="825" extrusionOk="0">
                  <a:moveTo>
                    <a:pt x="10991" y="0"/>
                  </a:moveTo>
                  <a:lnTo>
                    <a:pt x="10991" y="201"/>
                  </a:lnTo>
                  <a:lnTo>
                    <a:pt x="0" y="201"/>
                  </a:lnTo>
                  <a:lnTo>
                    <a:pt x="0" y="610"/>
                  </a:lnTo>
                  <a:lnTo>
                    <a:pt x="10996" y="610"/>
                  </a:lnTo>
                  <a:lnTo>
                    <a:pt x="10996" y="825"/>
                  </a:lnTo>
                  <a:lnTo>
                    <a:pt x="11616" y="403"/>
                  </a:lnTo>
                  <a:lnTo>
                    <a:pt x="10991" y="0"/>
                  </a:lnTo>
                  <a:close/>
                </a:path>
              </a:pathLst>
            </a:custGeom>
            <a:solidFill>
              <a:srgbClr val="6AA121"/>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26"/>
            <p:cNvSpPr/>
            <p:nvPr/>
          </p:nvSpPr>
          <p:spPr>
            <a:xfrm>
              <a:off x="1060" y="3082"/>
              <a:ext cx="265"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Create</a:t>
              </a:r>
              <a:endParaRPr sz="2600">
                <a:solidFill>
                  <a:schemeClr val="dk1"/>
                </a:solidFill>
                <a:latin typeface="Calibri"/>
                <a:ea typeface="Calibri"/>
                <a:cs typeface="Calibri"/>
                <a:sym typeface="Calibri"/>
              </a:endParaRPr>
            </a:p>
          </p:txBody>
        </p:sp>
        <p:sp>
          <p:nvSpPr>
            <p:cNvPr id="443" name="Google Shape;443;p26"/>
            <p:cNvSpPr/>
            <p:nvPr/>
          </p:nvSpPr>
          <p:spPr>
            <a:xfrm>
              <a:off x="2101" y="3082"/>
              <a:ext cx="274"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Access</a:t>
              </a:r>
              <a:endParaRPr sz="2600">
                <a:solidFill>
                  <a:schemeClr val="dk1"/>
                </a:solidFill>
                <a:latin typeface="Calibri"/>
                <a:ea typeface="Calibri"/>
                <a:cs typeface="Calibri"/>
                <a:sym typeface="Calibri"/>
              </a:endParaRPr>
            </a:p>
          </p:txBody>
        </p:sp>
        <p:sp>
          <p:nvSpPr>
            <p:cNvPr id="444" name="Google Shape;444;p26"/>
            <p:cNvSpPr/>
            <p:nvPr/>
          </p:nvSpPr>
          <p:spPr>
            <a:xfrm>
              <a:off x="3541" y="3075"/>
              <a:ext cx="308"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Migrate</a:t>
              </a:r>
              <a:endParaRPr sz="2600">
                <a:solidFill>
                  <a:schemeClr val="dk1"/>
                </a:solidFill>
                <a:latin typeface="Calibri"/>
                <a:ea typeface="Calibri"/>
                <a:cs typeface="Calibri"/>
                <a:sym typeface="Calibri"/>
              </a:endParaRPr>
            </a:p>
          </p:txBody>
        </p:sp>
        <p:sp>
          <p:nvSpPr>
            <p:cNvPr id="445" name="Google Shape;445;p26"/>
            <p:cNvSpPr/>
            <p:nvPr/>
          </p:nvSpPr>
          <p:spPr>
            <a:xfrm>
              <a:off x="4387" y="3082"/>
              <a:ext cx="305"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Archive</a:t>
              </a:r>
              <a:endParaRPr sz="2600">
                <a:solidFill>
                  <a:schemeClr val="dk1"/>
                </a:solidFill>
                <a:latin typeface="Calibri"/>
                <a:ea typeface="Calibri"/>
                <a:cs typeface="Calibri"/>
                <a:sym typeface="Calibri"/>
              </a:endParaRPr>
            </a:p>
          </p:txBody>
        </p:sp>
        <p:sp>
          <p:nvSpPr>
            <p:cNvPr id="446" name="Google Shape;446;p26"/>
            <p:cNvSpPr/>
            <p:nvPr/>
          </p:nvSpPr>
          <p:spPr>
            <a:xfrm>
              <a:off x="4977" y="3082"/>
              <a:ext cx="318"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Dispose</a:t>
              </a:r>
              <a:endParaRPr sz="2600">
                <a:solidFill>
                  <a:schemeClr val="dk1"/>
                </a:solidFill>
                <a:latin typeface="Calibri"/>
                <a:ea typeface="Calibri"/>
                <a:cs typeface="Calibri"/>
                <a:sym typeface="Calibri"/>
              </a:endParaRPr>
            </a:p>
          </p:txBody>
        </p:sp>
        <p:cxnSp>
          <p:nvCxnSpPr>
            <p:cNvPr id="447" name="Google Shape;447;p26"/>
            <p:cNvCxnSpPr/>
            <p:nvPr/>
          </p:nvCxnSpPr>
          <p:spPr>
            <a:xfrm rot="10800000">
              <a:off x="3494" y="2441"/>
              <a:ext cx="517" cy="0"/>
            </a:xfrm>
            <a:prstGeom prst="straightConnector1">
              <a:avLst/>
            </a:prstGeom>
            <a:noFill/>
            <a:ln w="36500" cap="flat" cmpd="sng">
              <a:solidFill>
                <a:srgbClr val="000000"/>
              </a:solidFill>
              <a:prstDash val="solid"/>
              <a:round/>
              <a:headEnd type="none" w="med" len="med"/>
              <a:tailEnd type="none" w="med" len="med"/>
            </a:ln>
          </p:spPr>
        </p:cxnSp>
        <p:sp>
          <p:nvSpPr>
            <p:cNvPr id="448" name="Google Shape;448;p26"/>
            <p:cNvSpPr/>
            <p:nvPr/>
          </p:nvSpPr>
          <p:spPr>
            <a:xfrm>
              <a:off x="2972" y="1813"/>
              <a:ext cx="1245" cy="448"/>
            </a:xfrm>
            <a:custGeom>
              <a:avLst/>
              <a:gdLst/>
              <a:ahLst/>
              <a:cxnLst/>
              <a:rect l="l" t="t" r="r" b="b"/>
              <a:pathLst>
                <a:path w="3737" h="1344" extrusionOk="0">
                  <a:moveTo>
                    <a:pt x="3737" y="1344"/>
                  </a:moveTo>
                  <a:lnTo>
                    <a:pt x="3697" y="1250"/>
                  </a:lnTo>
                  <a:lnTo>
                    <a:pt x="3653" y="1161"/>
                  </a:lnTo>
                  <a:lnTo>
                    <a:pt x="3604" y="1075"/>
                  </a:lnTo>
                  <a:lnTo>
                    <a:pt x="3577" y="1033"/>
                  </a:lnTo>
                  <a:lnTo>
                    <a:pt x="3551" y="993"/>
                  </a:lnTo>
                  <a:lnTo>
                    <a:pt x="3491" y="912"/>
                  </a:lnTo>
                  <a:lnTo>
                    <a:pt x="3428" y="837"/>
                  </a:lnTo>
                  <a:lnTo>
                    <a:pt x="3360" y="765"/>
                  </a:lnTo>
                  <a:lnTo>
                    <a:pt x="3323" y="729"/>
                  </a:lnTo>
                  <a:lnTo>
                    <a:pt x="3286" y="697"/>
                  </a:lnTo>
                  <a:lnTo>
                    <a:pt x="3207" y="630"/>
                  </a:lnTo>
                  <a:lnTo>
                    <a:pt x="3164" y="597"/>
                  </a:lnTo>
                  <a:lnTo>
                    <a:pt x="3122" y="567"/>
                  </a:lnTo>
                  <a:lnTo>
                    <a:pt x="3033" y="508"/>
                  </a:lnTo>
                  <a:lnTo>
                    <a:pt x="2940" y="452"/>
                  </a:lnTo>
                  <a:lnTo>
                    <a:pt x="2841" y="399"/>
                  </a:lnTo>
                  <a:lnTo>
                    <a:pt x="2789" y="373"/>
                  </a:lnTo>
                  <a:lnTo>
                    <a:pt x="2737" y="350"/>
                  </a:lnTo>
                  <a:lnTo>
                    <a:pt x="2682" y="325"/>
                  </a:lnTo>
                  <a:lnTo>
                    <a:pt x="2628" y="303"/>
                  </a:lnTo>
                  <a:lnTo>
                    <a:pt x="2514" y="261"/>
                  </a:lnTo>
                  <a:lnTo>
                    <a:pt x="2454" y="239"/>
                  </a:lnTo>
                  <a:lnTo>
                    <a:pt x="2394" y="220"/>
                  </a:lnTo>
                  <a:lnTo>
                    <a:pt x="2270" y="183"/>
                  </a:lnTo>
                  <a:lnTo>
                    <a:pt x="2204" y="165"/>
                  </a:lnTo>
                  <a:lnTo>
                    <a:pt x="2140" y="150"/>
                  </a:lnTo>
                  <a:lnTo>
                    <a:pt x="2006" y="122"/>
                  </a:lnTo>
                  <a:lnTo>
                    <a:pt x="1935" y="107"/>
                  </a:lnTo>
                  <a:lnTo>
                    <a:pt x="1866" y="94"/>
                  </a:lnTo>
                  <a:lnTo>
                    <a:pt x="1721" y="71"/>
                  </a:lnTo>
                  <a:lnTo>
                    <a:pt x="1570" y="51"/>
                  </a:lnTo>
                  <a:lnTo>
                    <a:pt x="1418" y="36"/>
                  </a:lnTo>
                  <a:lnTo>
                    <a:pt x="1256" y="20"/>
                  </a:lnTo>
                  <a:lnTo>
                    <a:pt x="1092" y="11"/>
                  </a:lnTo>
                  <a:lnTo>
                    <a:pt x="923" y="4"/>
                  </a:lnTo>
                  <a:lnTo>
                    <a:pt x="836" y="1"/>
                  </a:lnTo>
                  <a:lnTo>
                    <a:pt x="748" y="1"/>
                  </a:lnTo>
                  <a:lnTo>
                    <a:pt x="568" y="0"/>
                  </a:lnTo>
                  <a:lnTo>
                    <a:pt x="384" y="4"/>
                  </a:lnTo>
                  <a:lnTo>
                    <a:pt x="194" y="11"/>
                  </a:lnTo>
                  <a:lnTo>
                    <a:pt x="97" y="15"/>
                  </a:lnTo>
                  <a:lnTo>
                    <a:pt x="0" y="22"/>
                  </a:lnTo>
                </a:path>
              </a:pathLst>
            </a:custGeom>
            <a:noFill/>
            <a:ln w="365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26"/>
            <p:cNvSpPr/>
            <p:nvPr/>
          </p:nvSpPr>
          <p:spPr>
            <a:xfrm>
              <a:off x="4159" y="2193"/>
              <a:ext cx="69" cy="85"/>
            </a:xfrm>
            <a:custGeom>
              <a:avLst/>
              <a:gdLst/>
              <a:ahLst/>
              <a:cxnLst/>
              <a:rect l="l" t="t" r="r" b="b"/>
              <a:pathLst>
                <a:path w="208" h="257" extrusionOk="0">
                  <a:moveTo>
                    <a:pt x="203" y="256"/>
                  </a:moveTo>
                  <a:lnTo>
                    <a:pt x="202" y="257"/>
                  </a:lnTo>
                  <a:lnTo>
                    <a:pt x="0" y="75"/>
                  </a:lnTo>
                  <a:lnTo>
                    <a:pt x="208" y="0"/>
                  </a:lnTo>
                  <a:lnTo>
                    <a:pt x="203" y="25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0" name="Google Shape;450;p26"/>
            <p:cNvCxnSpPr/>
            <p:nvPr/>
          </p:nvCxnSpPr>
          <p:spPr>
            <a:xfrm>
              <a:off x="1814" y="1908"/>
              <a:ext cx="210" cy="0"/>
            </a:xfrm>
            <a:prstGeom prst="straightConnector1">
              <a:avLst/>
            </a:prstGeom>
            <a:noFill/>
            <a:ln w="36500" cap="flat" cmpd="sng">
              <a:solidFill>
                <a:srgbClr val="000000"/>
              </a:solidFill>
              <a:prstDash val="solid"/>
              <a:round/>
              <a:headEnd type="none" w="med" len="med"/>
              <a:tailEnd type="none" w="med" len="med"/>
            </a:ln>
          </p:spPr>
        </p:cxnSp>
        <p:sp>
          <p:nvSpPr>
            <p:cNvPr id="451" name="Google Shape;451;p26"/>
            <p:cNvSpPr/>
            <p:nvPr/>
          </p:nvSpPr>
          <p:spPr>
            <a:xfrm>
              <a:off x="1976" y="1877"/>
              <a:ext cx="76" cy="65"/>
            </a:xfrm>
            <a:custGeom>
              <a:avLst/>
              <a:gdLst/>
              <a:ahLst/>
              <a:cxnLst/>
              <a:rect l="l" t="t" r="r" b="b"/>
              <a:pathLst>
                <a:path w="227" h="195" extrusionOk="0">
                  <a:moveTo>
                    <a:pt x="227" y="90"/>
                  </a:moveTo>
                  <a:lnTo>
                    <a:pt x="0" y="0"/>
                  </a:lnTo>
                  <a:lnTo>
                    <a:pt x="0" y="195"/>
                  </a:lnTo>
                  <a:lnTo>
                    <a:pt x="227" y="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2" name="Google Shape;452;p26"/>
            <p:cNvCxnSpPr/>
            <p:nvPr/>
          </p:nvCxnSpPr>
          <p:spPr>
            <a:xfrm>
              <a:off x="2327" y="1908"/>
              <a:ext cx="211" cy="0"/>
            </a:xfrm>
            <a:prstGeom prst="straightConnector1">
              <a:avLst/>
            </a:prstGeom>
            <a:noFill/>
            <a:ln w="36500" cap="flat" cmpd="sng">
              <a:solidFill>
                <a:srgbClr val="000000"/>
              </a:solidFill>
              <a:prstDash val="solid"/>
              <a:round/>
              <a:headEnd type="none" w="med" len="med"/>
              <a:tailEnd type="none" w="med" len="med"/>
            </a:ln>
          </p:spPr>
        </p:cxnSp>
        <p:sp>
          <p:nvSpPr>
            <p:cNvPr id="453" name="Google Shape;453;p26"/>
            <p:cNvSpPr/>
            <p:nvPr/>
          </p:nvSpPr>
          <p:spPr>
            <a:xfrm>
              <a:off x="2491" y="1877"/>
              <a:ext cx="75" cy="65"/>
            </a:xfrm>
            <a:custGeom>
              <a:avLst/>
              <a:gdLst/>
              <a:ahLst/>
              <a:cxnLst/>
              <a:rect l="l" t="t" r="r" b="b"/>
              <a:pathLst>
                <a:path w="227" h="195" extrusionOk="0">
                  <a:moveTo>
                    <a:pt x="227" y="90"/>
                  </a:moveTo>
                  <a:lnTo>
                    <a:pt x="0" y="0"/>
                  </a:lnTo>
                  <a:lnTo>
                    <a:pt x="0" y="195"/>
                  </a:lnTo>
                  <a:lnTo>
                    <a:pt x="227" y="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4" name="Google Shape;454;p26"/>
            <p:cNvCxnSpPr/>
            <p:nvPr/>
          </p:nvCxnSpPr>
          <p:spPr>
            <a:xfrm>
              <a:off x="4388" y="2441"/>
              <a:ext cx="210" cy="0"/>
            </a:xfrm>
            <a:prstGeom prst="straightConnector1">
              <a:avLst/>
            </a:prstGeom>
            <a:noFill/>
            <a:ln w="36500" cap="flat" cmpd="sng">
              <a:solidFill>
                <a:srgbClr val="000000"/>
              </a:solidFill>
              <a:prstDash val="solid"/>
              <a:round/>
              <a:headEnd type="none" w="med" len="med"/>
              <a:tailEnd type="none" w="med" len="med"/>
            </a:ln>
          </p:spPr>
        </p:cxnSp>
        <p:sp>
          <p:nvSpPr>
            <p:cNvPr id="455" name="Google Shape;455;p26"/>
            <p:cNvSpPr/>
            <p:nvPr/>
          </p:nvSpPr>
          <p:spPr>
            <a:xfrm>
              <a:off x="4551" y="2411"/>
              <a:ext cx="76" cy="65"/>
            </a:xfrm>
            <a:custGeom>
              <a:avLst/>
              <a:gdLst/>
              <a:ahLst/>
              <a:cxnLst/>
              <a:rect l="l" t="t" r="r" b="b"/>
              <a:pathLst>
                <a:path w="227" h="196" extrusionOk="0">
                  <a:moveTo>
                    <a:pt x="227" y="90"/>
                  </a:moveTo>
                  <a:lnTo>
                    <a:pt x="0" y="0"/>
                  </a:lnTo>
                  <a:lnTo>
                    <a:pt x="0" y="196"/>
                  </a:lnTo>
                  <a:lnTo>
                    <a:pt x="227" y="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26"/>
            <p:cNvSpPr/>
            <p:nvPr/>
          </p:nvSpPr>
          <p:spPr>
            <a:xfrm>
              <a:off x="3048" y="1936"/>
              <a:ext cx="319" cy="343"/>
            </a:xfrm>
            <a:custGeom>
              <a:avLst/>
              <a:gdLst/>
              <a:ahLst/>
              <a:cxnLst/>
              <a:rect l="l" t="t" r="r" b="b"/>
              <a:pathLst>
                <a:path w="958" h="1030" extrusionOk="0">
                  <a:moveTo>
                    <a:pt x="958" y="1030"/>
                  </a:moveTo>
                  <a:lnTo>
                    <a:pt x="954" y="960"/>
                  </a:lnTo>
                  <a:lnTo>
                    <a:pt x="949" y="896"/>
                  </a:lnTo>
                  <a:lnTo>
                    <a:pt x="943" y="832"/>
                  </a:lnTo>
                  <a:lnTo>
                    <a:pt x="934" y="771"/>
                  </a:lnTo>
                  <a:lnTo>
                    <a:pt x="924" y="713"/>
                  </a:lnTo>
                  <a:lnTo>
                    <a:pt x="913" y="657"/>
                  </a:lnTo>
                  <a:lnTo>
                    <a:pt x="899" y="602"/>
                  </a:lnTo>
                  <a:lnTo>
                    <a:pt x="885" y="552"/>
                  </a:lnTo>
                  <a:lnTo>
                    <a:pt x="868" y="501"/>
                  </a:lnTo>
                  <a:lnTo>
                    <a:pt x="850" y="455"/>
                  </a:lnTo>
                  <a:lnTo>
                    <a:pt x="829" y="410"/>
                  </a:lnTo>
                  <a:lnTo>
                    <a:pt x="807" y="369"/>
                  </a:lnTo>
                  <a:lnTo>
                    <a:pt x="783" y="328"/>
                  </a:lnTo>
                  <a:lnTo>
                    <a:pt x="758" y="291"/>
                  </a:lnTo>
                  <a:lnTo>
                    <a:pt x="731" y="254"/>
                  </a:lnTo>
                  <a:lnTo>
                    <a:pt x="704" y="222"/>
                  </a:lnTo>
                  <a:lnTo>
                    <a:pt x="672" y="191"/>
                  </a:lnTo>
                  <a:lnTo>
                    <a:pt x="639" y="162"/>
                  </a:lnTo>
                  <a:lnTo>
                    <a:pt x="604" y="135"/>
                  </a:lnTo>
                  <a:lnTo>
                    <a:pt x="568" y="112"/>
                  </a:lnTo>
                  <a:lnTo>
                    <a:pt x="530" y="89"/>
                  </a:lnTo>
                  <a:lnTo>
                    <a:pt x="491" y="71"/>
                  </a:lnTo>
                  <a:lnTo>
                    <a:pt x="450" y="53"/>
                  </a:lnTo>
                  <a:lnTo>
                    <a:pt x="407" y="39"/>
                  </a:lnTo>
                  <a:lnTo>
                    <a:pt x="362" y="26"/>
                  </a:lnTo>
                  <a:lnTo>
                    <a:pt x="316" y="16"/>
                  </a:lnTo>
                  <a:lnTo>
                    <a:pt x="267" y="8"/>
                  </a:lnTo>
                  <a:lnTo>
                    <a:pt x="217" y="4"/>
                  </a:lnTo>
                  <a:lnTo>
                    <a:pt x="165" y="0"/>
                  </a:lnTo>
                  <a:lnTo>
                    <a:pt x="112" y="0"/>
                  </a:lnTo>
                  <a:lnTo>
                    <a:pt x="56" y="1"/>
                  </a:lnTo>
                  <a:lnTo>
                    <a:pt x="0" y="7"/>
                  </a:lnTo>
                </a:path>
              </a:pathLst>
            </a:custGeom>
            <a:noFill/>
            <a:ln w="365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26"/>
            <p:cNvSpPr/>
            <p:nvPr/>
          </p:nvSpPr>
          <p:spPr>
            <a:xfrm>
              <a:off x="2970" y="1899"/>
              <a:ext cx="91" cy="74"/>
            </a:xfrm>
            <a:custGeom>
              <a:avLst/>
              <a:gdLst/>
              <a:ahLst/>
              <a:cxnLst/>
              <a:rect l="l" t="t" r="r" b="b"/>
              <a:pathLst>
                <a:path w="273" h="224" extrusionOk="0">
                  <a:moveTo>
                    <a:pt x="0" y="146"/>
                  </a:moveTo>
                  <a:lnTo>
                    <a:pt x="0" y="143"/>
                  </a:lnTo>
                  <a:lnTo>
                    <a:pt x="244" y="0"/>
                  </a:lnTo>
                  <a:lnTo>
                    <a:pt x="273" y="224"/>
                  </a:lnTo>
                  <a:lnTo>
                    <a:pt x="0" y="14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26"/>
            <p:cNvSpPr/>
            <p:nvPr/>
          </p:nvSpPr>
          <p:spPr>
            <a:xfrm>
              <a:off x="3156" y="2283"/>
              <a:ext cx="402" cy="316"/>
            </a:xfrm>
            <a:custGeom>
              <a:avLst/>
              <a:gdLst/>
              <a:ahLst/>
              <a:cxnLst/>
              <a:rect l="l" t="t" r="r" b="b"/>
              <a:pathLst>
                <a:path w="1206" h="947" extrusionOk="0">
                  <a:moveTo>
                    <a:pt x="1206" y="106"/>
                  </a:moveTo>
                  <a:lnTo>
                    <a:pt x="1203" y="80"/>
                  </a:lnTo>
                  <a:lnTo>
                    <a:pt x="1200" y="68"/>
                  </a:lnTo>
                  <a:lnTo>
                    <a:pt x="1199" y="58"/>
                  </a:lnTo>
                  <a:lnTo>
                    <a:pt x="1191" y="41"/>
                  </a:lnTo>
                  <a:lnTo>
                    <a:pt x="1181" y="25"/>
                  </a:lnTo>
                  <a:lnTo>
                    <a:pt x="1166" y="13"/>
                  </a:lnTo>
                  <a:lnTo>
                    <a:pt x="1158" y="8"/>
                  </a:lnTo>
                  <a:lnTo>
                    <a:pt x="1151" y="5"/>
                  </a:lnTo>
                  <a:lnTo>
                    <a:pt x="1130" y="1"/>
                  </a:lnTo>
                  <a:lnTo>
                    <a:pt x="1110" y="0"/>
                  </a:lnTo>
                  <a:lnTo>
                    <a:pt x="94" y="0"/>
                  </a:lnTo>
                  <a:lnTo>
                    <a:pt x="71" y="1"/>
                  </a:lnTo>
                  <a:lnTo>
                    <a:pt x="51" y="5"/>
                  </a:lnTo>
                  <a:lnTo>
                    <a:pt x="42" y="8"/>
                  </a:lnTo>
                  <a:lnTo>
                    <a:pt x="35" y="13"/>
                  </a:lnTo>
                  <a:lnTo>
                    <a:pt x="23" y="25"/>
                  </a:lnTo>
                  <a:lnTo>
                    <a:pt x="12" y="41"/>
                  </a:lnTo>
                  <a:lnTo>
                    <a:pt x="5" y="58"/>
                  </a:lnTo>
                  <a:lnTo>
                    <a:pt x="1" y="80"/>
                  </a:lnTo>
                  <a:lnTo>
                    <a:pt x="0" y="106"/>
                  </a:lnTo>
                  <a:lnTo>
                    <a:pt x="0" y="841"/>
                  </a:lnTo>
                  <a:lnTo>
                    <a:pt x="1" y="864"/>
                  </a:lnTo>
                  <a:lnTo>
                    <a:pt x="5" y="886"/>
                  </a:lnTo>
                  <a:lnTo>
                    <a:pt x="12" y="904"/>
                  </a:lnTo>
                  <a:lnTo>
                    <a:pt x="16" y="912"/>
                  </a:lnTo>
                  <a:lnTo>
                    <a:pt x="23" y="920"/>
                  </a:lnTo>
                  <a:lnTo>
                    <a:pt x="35" y="931"/>
                  </a:lnTo>
                  <a:lnTo>
                    <a:pt x="42" y="935"/>
                  </a:lnTo>
                  <a:lnTo>
                    <a:pt x="51" y="941"/>
                  </a:lnTo>
                  <a:lnTo>
                    <a:pt x="60" y="942"/>
                  </a:lnTo>
                  <a:lnTo>
                    <a:pt x="71" y="945"/>
                  </a:lnTo>
                  <a:lnTo>
                    <a:pt x="94" y="947"/>
                  </a:lnTo>
                  <a:lnTo>
                    <a:pt x="1110" y="947"/>
                  </a:lnTo>
                  <a:lnTo>
                    <a:pt x="1110" y="946"/>
                  </a:lnTo>
                  <a:lnTo>
                    <a:pt x="1111" y="946"/>
                  </a:lnTo>
                  <a:lnTo>
                    <a:pt x="1114" y="946"/>
                  </a:lnTo>
                  <a:lnTo>
                    <a:pt x="1120" y="946"/>
                  </a:lnTo>
                  <a:lnTo>
                    <a:pt x="1130" y="945"/>
                  </a:lnTo>
                  <a:lnTo>
                    <a:pt x="1140" y="942"/>
                  </a:lnTo>
                  <a:lnTo>
                    <a:pt x="1151" y="941"/>
                  </a:lnTo>
                  <a:lnTo>
                    <a:pt x="1158" y="935"/>
                  </a:lnTo>
                  <a:lnTo>
                    <a:pt x="1166" y="931"/>
                  </a:lnTo>
                  <a:lnTo>
                    <a:pt x="1173" y="926"/>
                  </a:lnTo>
                  <a:lnTo>
                    <a:pt x="1181" y="920"/>
                  </a:lnTo>
                  <a:lnTo>
                    <a:pt x="1185" y="912"/>
                  </a:lnTo>
                  <a:lnTo>
                    <a:pt x="1191" y="904"/>
                  </a:lnTo>
                  <a:lnTo>
                    <a:pt x="1192" y="898"/>
                  </a:lnTo>
                  <a:lnTo>
                    <a:pt x="1195" y="894"/>
                  </a:lnTo>
                  <a:lnTo>
                    <a:pt x="1199" y="886"/>
                  </a:lnTo>
                  <a:lnTo>
                    <a:pt x="1200" y="875"/>
                  </a:lnTo>
                  <a:lnTo>
                    <a:pt x="1203" y="864"/>
                  </a:lnTo>
                  <a:lnTo>
                    <a:pt x="1203" y="857"/>
                  </a:lnTo>
                  <a:lnTo>
                    <a:pt x="1204" y="852"/>
                  </a:lnTo>
                  <a:lnTo>
                    <a:pt x="1206" y="841"/>
                  </a:lnTo>
                  <a:lnTo>
                    <a:pt x="1206" y="106"/>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26"/>
            <p:cNvSpPr/>
            <p:nvPr/>
          </p:nvSpPr>
          <p:spPr>
            <a:xfrm>
              <a:off x="3156" y="2283"/>
              <a:ext cx="402" cy="316"/>
            </a:xfrm>
            <a:custGeom>
              <a:avLst/>
              <a:gdLst/>
              <a:ahLst/>
              <a:cxnLst/>
              <a:rect l="l" t="t" r="r" b="b"/>
              <a:pathLst>
                <a:path w="1206" h="947" extrusionOk="0">
                  <a:moveTo>
                    <a:pt x="1206" y="106"/>
                  </a:moveTo>
                  <a:lnTo>
                    <a:pt x="1206" y="841"/>
                  </a:lnTo>
                  <a:lnTo>
                    <a:pt x="1204" y="852"/>
                  </a:lnTo>
                  <a:lnTo>
                    <a:pt x="1203" y="857"/>
                  </a:lnTo>
                  <a:lnTo>
                    <a:pt x="1203" y="864"/>
                  </a:lnTo>
                  <a:lnTo>
                    <a:pt x="1200" y="875"/>
                  </a:lnTo>
                  <a:lnTo>
                    <a:pt x="1199" y="886"/>
                  </a:lnTo>
                  <a:lnTo>
                    <a:pt x="1195" y="894"/>
                  </a:lnTo>
                  <a:lnTo>
                    <a:pt x="1192" y="898"/>
                  </a:lnTo>
                  <a:lnTo>
                    <a:pt x="1191" y="904"/>
                  </a:lnTo>
                  <a:lnTo>
                    <a:pt x="1185" y="912"/>
                  </a:lnTo>
                  <a:lnTo>
                    <a:pt x="1181" y="920"/>
                  </a:lnTo>
                  <a:lnTo>
                    <a:pt x="1173" y="926"/>
                  </a:lnTo>
                  <a:lnTo>
                    <a:pt x="1166" y="931"/>
                  </a:lnTo>
                  <a:lnTo>
                    <a:pt x="1158" y="935"/>
                  </a:lnTo>
                  <a:lnTo>
                    <a:pt x="1151" y="941"/>
                  </a:lnTo>
                  <a:lnTo>
                    <a:pt x="1140" y="942"/>
                  </a:lnTo>
                  <a:lnTo>
                    <a:pt x="1130" y="945"/>
                  </a:lnTo>
                  <a:lnTo>
                    <a:pt x="1120" y="946"/>
                  </a:lnTo>
                  <a:lnTo>
                    <a:pt x="1114" y="946"/>
                  </a:lnTo>
                  <a:lnTo>
                    <a:pt x="1111" y="946"/>
                  </a:lnTo>
                  <a:lnTo>
                    <a:pt x="1110" y="946"/>
                  </a:lnTo>
                  <a:lnTo>
                    <a:pt x="1110" y="947"/>
                  </a:lnTo>
                  <a:lnTo>
                    <a:pt x="94" y="947"/>
                  </a:lnTo>
                  <a:lnTo>
                    <a:pt x="71" y="945"/>
                  </a:lnTo>
                  <a:lnTo>
                    <a:pt x="60" y="942"/>
                  </a:lnTo>
                  <a:lnTo>
                    <a:pt x="51" y="941"/>
                  </a:lnTo>
                  <a:lnTo>
                    <a:pt x="42" y="935"/>
                  </a:lnTo>
                  <a:lnTo>
                    <a:pt x="35" y="931"/>
                  </a:lnTo>
                  <a:lnTo>
                    <a:pt x="23" y="920"/>
                  </a:lnTo>
                  <a:lnTo>
                    <a:pt x="16" y="912"/>
                  </a:lnTo>
                  <a:lnTo>
                    <a:pt x="12" y="904"/>
                  </a:lnTo>
                  <a:lnTo>
                    <a:pt x="5" y="886"/>
                  </a:lnTo>
                  <a:lnTo>
                    <a:pt x="1" y="864"/>
                  </a:lnTo>
                  <a:lnTo>
                    <a:pt x="0" y="841"/>
                  </a:lnTo>
                  <a:lnTo>
                    <a:pt x="0" y="106"/>
                  </a:lnTo>
                  <a:lnTo>
                    <a:pt x="1" y="80"/>
                  </a:lnTo>
                  <a:lnTo>
                    <a:pt x="5" y="58"/>
                  </a:lnTo>
                  <a:lnTo>
                    <a:pt x="12" y="41"/>
                  </a:lnTo>
                  <a:lnTo>
                    <a:pt x="23" y="25"/>
                  </a:lnTo>
                  <a:lnTo>
                    <a:pt x="35" y="13"/>
                  </a:lnTo>
                  <a:lnTo>
                    <a:pt x="42" y="8"/>
                  </a:lnTo>
                  <a:lnTo>
                    <a:pt x="51" y="5"/>
                  </a:lnTo>
                  <a:lnTo>
                    <a:pt x="71" y="1"/>
                  </a:lnTo>
                  <a:lnTo>
                    <a:pt x="94" y="0"/>
                  </a:lnTo>
                  <a:lnTo>
                    <a:pt x="1110" y="0"/>
                  </a:lnTo>
                  <a:lnTo>
                    <a:pt x="1130" y="1"/>
                  </a:lnTo>
                  <a:lnTo>
                    <a:pt x="1151" y="5"/>
                  </a:lnTo>
                  <a:lnTo>
                    <a:pt x="1158" y="8"/>
                  </a:lnTo>
                  <a:lnTo>
                    <a:pt x="1166" y="13"/>
                  </a:lnTo>
                  <a:lnTo>
                    <a:pt x="1181" y="25"/>
                  </a:lnTo>
                  <a:lnTo>
                    <a:pt x="1191" y="41"/>
                  </a:lnTo>
                  <a:lnTo>
                    <a:pt x="1199" y="58"/>
                  </a:lnTo>
                  <a:lnTo>
                    <a:pt x="1200" y="68"/>
                  </a:lnTo>
                  <a:lnTo>
                    <a:pt x="1203" y="80"/>
                  </a:lnTo>
                  <a:lnTo>
                    <a:pt x="1206" y="106"/>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6"/>
            <p:cNvSpPr/>
            <p:nvPr/>
          </p:nvSpPr>
          <p:spPr>
            <a:xfrm>
              <a:off x="2567" y="1752"/>
              <a:ext cx="413" cy="316"/>
            </a:xfrm>
            <a:custGeom>
              <a:avLst/>
              <a:gdLst/>
              <a:ahLst/>
              <a:cxnLst/>
              <a:rect l="l" t="t" r="r" b="b"/>
              <a:pathLst>
                <a:path w="1239" h="948" extrusionOk="0">
                  <a:moveTo>
                    <a:pt x="1239" y="842"/>
                  </a:moveTo>
                  <a:lnTo>
                    <a:pt x="1239" y="107"/>
                  </a:lnTo>
                  <a:lnTo>
                    <a:pt x="1237" y="81"/>
                  </a:lnTo>
                  <a:lnTo>
                    <a:pt x="1234" y="69"/>
                  </a:lnTo>
                  <a:lnTo>
                    <a:pt x="1233" y="59"/>
                  </a:lnTo>
                  <a:lnTo>
                    <a:pt x="1224" y="41"/>
                  </a:lnTo>
                  <a:lnTo>
                    <a:pt x="1215" y="26"/>
                  </a:lnTo>
                  <a:lnTo>
                    <a:pt x="1200" y="14"/>
                  </a:lnTo>
                  <a:lnTo>
                    <a:pt x="1192" y="9"/>
                  </a:lnTo>
                  <a:lnTo>
                    <a:pt x="1183" y="6"/>
                  </a:lnTo>
                  <a:lnTo>
                    <a:pt x="1163" y="2"/>
                  </a:lnTo>
                  <a:lnTo>
                    <a:pt x="1141" y="0"/>
                  </a:lnTo>
                  <a:lnTo>
                    <a:pt x="97" y="0"/>
                  </a:lnTo>
                  <a:lnTo>
                    <a:pt x="74" y="2"/>
                  </a:lnTo>
                  <a:lnTo>
                    <a:pt x="54" y="6"/>
                  </a:lnTo>
                  <a:lnTo>
                    <a:pt x="36" y="14"/>
                  </a:lnTo>
                  <a:lnTo>
                    <a:pt x="24" y="26"/>
                  </a:lnTo>
                  <a:lnTo>
                    <a:pt x="13" y="41"/>
                  </a:lnTo>
                  <a:lnTo>
                    <a:pt x="6" y="59"/>
                  </a:lnTo>
                  <a:lnTo>
                    <a:pt x="2" y="81"/>
                  </a:lnTo>
                  <a:lnTo>
                    <a:pt x="0" y="107"/>
                  </a:lnTo>
                  <a:lnTo>
                    <a:pt x="0" y="842"/>
                  </a:lnTo>
                  <a:lnTo>
                    <a:pt x="2" y="865"/>
                  </a:lnTo>
                  <a:lnTo>
                    <a:pt x="6" y="887"/>
                  </a:lnTo>
                  <a:lnTo>
                    <a:pt x="13" y="905"/>
                  </a:lnTo>
                  <a:lnTo>
                    <a:pt x="17" y="913"/>
                  </a:lnTo>
                  <a:lnTo>
                    <a:pt x="24" y="921"/>
                  </a:lnTo>
                  <a:lnTo>
                    <a:pt x="36" y="932"/>
                  </a:lnTo>
                  <a:lnTo>
                    <a:pt x="54" y="941"/>
                  </a:lnTo>
                  <a:lnTo>
                    <a:pt x="74" y="946"/>
                  </a:lnTo>
                  <a:lnTo>
                    <a:pt x="97" y="948"/>
                  </a:lnTo>
                  <a:lnTo>
                    <a:pt x="1141" y="948"/>
                  </a:lnTo>
                  <a:lnTo>
                    <a:pt x="1152" y="947"/>
                  </a:lnTo>
                  <a:lnTo>
                    <a:pt x="1163" y="946"/>
                  </a:lnTo>
                  <a:lnTo>
                    <a:pt x="1172" y="943"/>
                  </a:lnTo>
                  <a:lnTo>
                    <a:pt x="1183" y="941"/>
                  </a:lnTo>
                  <a:lnTo>
                    <a:pt x="1192" y="936"/>
                  </a:lnTo>
                  <a:lnTo>
                    <a:pt x="1200" y="932"/>
                  </a:lnTo>
                  <a:lnTo>
                    <a:pt x="1207" y="926"/>
                  </a:lnTo>
                  <a:lnTo>
                    <a:pt x="1215" y="921"/>
                  </a:lnTo>
                  <a:lnTo>
                    <a:pt x="1219" y="913"/>
                  </a:lnTo>
                  <a:lnTo>
                    <a:pt x="1224" y="905"/>
                  </a:lnTo>
                  <a:lnTo>
                    <a:pt x="1226" y="899"/>
                  </a:lnTo>
                  <a:lnTo>
                    <a:pt x="1228" y="895"/>
                  </a:lnTo>
                  <a:lnTo>
                    <a:pt x="1233" y="887"/>
                  </a:lnTo>
                  <a:lnTo>
                    <a:pt x="1234" y="876"/>
                  </a:lnTo>
                  <a:lnTo>
                    <a:pt x="1237" y="865"/>
                  </a:lnTo>
                  <a:lnTo>
                    <a:pt x="1237" y="858"/>
                  </a:lnTo>
                  <a:lnTo>
                    <a:pt x="1238" y="853"/>
                  </a:lnTo>
                  <a:lnTo>
                    <a:pt x="1239" y="842"/>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26"/>
            <p:cNvSpPr/>
            <p:nvPr/>
          </p:nvSpPr>
          <p:spPr>
            <a:xfrm>
              <a:off x="2567" y="1752"/>
              <a:ext cx="413" cy="316"/>
            </a:xfrm>
            <a:custGeom>
              <a:avLst/>
              <a:gdLst/>
              <a:ahLst/>
              <a:cxnLst/>
              <a:rect l="l" t="t" r="r" b="b"/>
              <a:pathLst>
                <a:path w="1239" h="948" extrusionOk="0">
                  <a:moveTo>
                    <a:pt x="1239" y="842"/>
                  </a:moveTo>
                  <a:lnTo>
                    <a:pt x="1238" y="853"/>
                  </a:lnTo>
                  <a:lnTo>
                    <a:pt x="1237" y="858"/>
                  </a:lnTo>
                  <a:lnTo>
                    <a:pt x="1237" y="865"/>
                  </a:lnTo>
                  <a:lnTo>
                    <a:pt x="1234" y="876"/>
                  </a:lnTo>
                  <a:lnTo>
                    <a:pt x="1233" y="887"/>
                  </a:lnTo>
                  <a:lnTo>
                    <a:pt x="1228" y="895"/>
                  </a:lnTo>
                  <a:lnTo>
                    <a:pt x="1226" y="899"/>
                  </a:lnTo>
                  <a:lnTo>
                    <a:pt x="1224" y="905"/>
                  </a:lnTo>
                  <a:lnTo>
                    <a:pt x="1219" y="913"/>
                  </a:lnTo>
                  <a:lnTo>
                    <a:pt x="1215" y="921"/>
                  </a:lnTo>
                  <a:lnTo>
                    <a:pt x="1207" y="926"/>
                  </a:lnTo>
                  <a:lnTo>
                    <a:pt x="1200" y="932"/>
                  </a:lnTo>
                  <a:lnTo>
                    <a:pt x="1192" y="936"/>
                  </a:lnTo>
                  <a:lnTo>
                    <a:pt x="1183" y="941"/>
                  </a:lnTo>
                  <a:lnTo>
                    <a:pt x="1172" y="943"/>
                  </a:lnTo>
                  <a:lnTo>
                    <a:pt x="1163" y="946"/>
                  </a:lnTo>
                  <a:lnTo>
                    <a:pt x="1152" y="947"/>
                  </a:lnTo>
                  <a:lnTo>
                    <a:pt x="1141" y="948"/>
                  </a:lnTo>
                  <a:lnTo>
                    <a:pt x="97" y="948"/>
                  </a:lnTo>
                  <a:lnTo>
                    <a:pt x="74" y="946"/>
                  </a:lnTo>
                  <a:lnTo>
                    <a:pt x="54" y="941"/>
                  </a:lnTo>
                  <a:lnTo>
                    <a:pt x="36" y="932"/>
                  </a:lnTo>
                  <a:lnTo>
                    <a:pt x="24" y="921"/>
                  </a:lnTo>
                  <a:lnTo>
                    <a:pt x="17" y="913"/>
                  </a:lnTo>
                  <a:lnTo>
                    <a:pt x="13" y="905"/>
                  </a:lnTo>
                  <a:lnTo>
                    <a:pt x="6" y="887"/>
                  </a:lnTo>
                  <a:lnTo>
                    <a:pt x="2" y="865"/>
                  </a:lnTo>
                  <a:lnTo>
                    <a:pt x="0" y="842"/>
                  </a:lnTo>
                  <a:lnTo>
                    <a:pt x="0" y="107"/>
                  </a:lnTo>
                  <a:lnTo>
                    <a:pt x="2" y="81"/>
                  </a:lnTo>
                  <a:lnTo>
                    <a:pt x="6" y="59"/>
                  </a:lnTo>
                  <a:lnTo>
                    <a:pt x="13" y="41"/>
                  </a:lnTo>
                  <a:lnTo>
                    <a:pt x="24" y="26"/>
                  </a:lnTo>
                  <a:lnTo>
                    <a:pt x="36" y="14"/>
                  </a:lnTo>
                  <a:lnTo>
                    <a:pt x="54" y="6"/>
                  </a:lnTo>
                  <a:lnTo>
                    <a:pt x="74" y="2"/>
                  </a:lnTo>
                  <a:lnTo>
                    <a:pt x="97" y="0"/>
                  </a:lnTo>
                  <a:lnTo>
                    <a:pt x="1141" y="0"/>
                  </a:lnTo>
                  <a:lnTo>
                    <a:pt x="1163" y="2"/>
                  </a:lnTo>
                  <a:lnTo>
                    <a:pt x="1183" y="6"/>
                  </a:lnTo>
                  <a:lnTo>
                    <a:pt x="1192" y="9"/>
                  </a:lnTo>
                  <a:lnTo>
                    <a:pt x="1200" y="14"/>
                  </a:lnTo>
                  <a:lnTo>
                    <a:pt x="1215" y="26"/>
                  </a:lnTo>
                  <a:lnTo>
                    <a:pt x="1224" y="41"/>
                  </a:lnTo>
                  <a:lnTo>
                    <a:pt x="1233" y="59"/>
                  </a:lnTo>
                  <a:lnTo>
                    <a:pt x="1234" y="69"/>
                  </a:lnTo>
                  <a:lnTo>
                    <a:pt x="1237" y="81"/>
                  </a:lnTo>
                  <a:lnTo>
                    <a:pt x="1239" y="107"/>
                  </a:lnTo>
                  <a:lnTo>
                    <a:pt x="1239" y="842"/>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26"/>
            <p:cNvSpPr/>
            <p:nvPr/>
          </p:nvSpPr>
          <p:spPr>
            <a:xfrm>
              <a:off x="2052" y="1752"/>
              <a:ext cx="367" cy="316"/>
            </a:xfrm>
            <a:custGeom>
              <a:avLst/>
              <a:gdLst/>
              <a:ahLst/>
              <a:cxnLst/>
              <a:rect l="l" t="t" r="r" b="b"/>
              <a:pathLst>
                <a:path w="1102" h="948" extrusionOk="0">
                  <a:moveTo>
                    <a:pt x="86" y="0"/>
                  </a:moveTo>
                  <a:lnTo>
                    <a:pt x="65" y="2"/>
                  </a:lnTo>
                  <a:lnTo>
                    <a:pt x="48" y="6"/>
                  </a:lnTo>
                  <a:lnTo>
                    <a:pt x="32" y="14"/>
                  </a:lnTo>
                  <a:lnTo>
                    <a:pt x="20" y="26"/>
                  </a:lnTo>
                  <a:lnTo>
                    <a:pt x="11" y="41"/>
                  </a:lnTo>
                  <a:lnTo>
                    <a:pt x="4" y="59"/>
                  </a:lnTo>
                  <a:lnTo>
                    <a:pt x="0" y="81"/>
                  </a:lnTo>
                  <a:lnTo>
                    <a:pt x="0" y="107"/>
                  </a:lnTo>
                  <a:lnTo>
                    <a:pt x="0" y="842"/>
                  </a:lnTo>
                  <a:lnTo>
                    <a:pt x="0" y="865"/>
                  </a:lnTo>
                  <a:lnTo>
                    <a:pt x="4" y="887"/>
                  </a:lnTo>
                  <a:lnTo>
                    <a:pt x="11" y="905"/>
                  </a:lnTo>
                  <a:lnTo>
                    <a:pt x="20" y="921"/>
                  </a:lnTo>
                  <a:lnTo>
                    <a:pt x="32" y="932"/>
                  </a:lnTo>
                  <a:lnTo>
                    <a:pt x="48" y="941"/>
                  </a:lnTo>
                  <a:lnTo>
                    <a:pt x="65" y="946"/>
                  </a:lnTo>
                  <a:lnTo>
                    <a:pt x="86" y="948"/>
                  </a:lnTo>
                  <a:lnTo>
                    <a:pt x="1015" y="948"/>
                  </a:lnTo>
                  <a:lnTo>
                    <a:pt x="1015" y="947"/>
                  </a:lnTo>
                  <a:lnTo>
                    <a:pt x="1016" y="947"/>
                  </a:lnTo>
                  <a:lnTo>
                    <a:pt x="1019" y="947"/>
                  </a:lnTo>
                  <a:lnTo>
                    <a:pt x="1024" y="947"/>
                  </a:lnTo>
                  <a:lnTo>
                    <a:pt x="1035" y="946"/>
                  </a:lnTo>
                  <a:lnTo>
                    <a:pt x="1043" y="943"/>
                  </a:lnTo>
                  <a:lnTo>
                    <a:pt x="1043" y="941"/>
                  </a:lnTo>
                  <a:lnTo>
                    <a:pt x="1045" y="941"/>
                  </a:lnTo>
                  <a:lnTo>
                    <a:pt x="1047" y="941"/>
                  </a:lnTo>
                  <a:lnTo>
                    <a:pt x="1053" y="941"/>
                  </a:lnTo>
                  <a:lnTo>
                    <a:pt x="1060" y="936"/>
                  </a:lnTo>
                  <a:lnTo>
                    <a:pt x="1068" y="932"/>
                  </a:lnTo>
                  <a:lnTo>
                    <a:pt x="1073" y="926"/>
                  </a:lnTo>
                  <a:lnTo>
                    <a:pt x="1080" y="921"/>
                  </a:lnTo>
                  <a:lnTo>
                    <a:pt x="1084" y="913"/>
                  </a:lnTo>
                  <a:lnTo>
                    <a:pt x="1090" y="905"/>
                  </a:lnTo>
                  <a:lnTo>
                    <a:pt x="1092" y="895"/>
                  </a:lnTo>
                  <a:lnTo>
                    <a:pt x="1096" y="887"/>
                  </a:lnTo>
                  <a:lnTo>
                    <a:pt x="1098" y="876"/>
                  </a:lnTo>
                  <a:lnTo>
                    <a:pt x="1101" y="865"/>
                  </a:lnTo>
                  <a:lnTo>
                    <a:pt x="1101" y="853"/>
                  </a:lnTo>
                  <a:lnTo>
                    <a:pt x="1102" y="842"/>
                  </a:lnTo>
                  <a:lnTo>
                    <a:pt x="1102" y="107"/>
                  </a:lnTo>
                  <a:lnTo>
                    <a:pt x="1101" y="81"/>
                  </a:lnTo>
                  <a:lnTo>
                    <a:pt x="1098" y="69"/>
                  </a:lnTo>
                  <a:lnTo>
                    <a:pt x="1096" y="59"/>
                  </a:lnTo>
                  <a:lnTo>
                    <a:pt x="1090" y="41"/>
                  </a:lnTo>
                  <a:lnTo>
                    <a:pt x="1080" y="26"/>
                  </a:lnTo>
                  <a:lnTo>
                    <a:pt x="1068" y="14"/>
                  </a:lnTo>
                  <a:lnTo>
                    <a:pt x="1060" y="9"/>
                  </a:lnTo>
                  <a:lnTo>
                    <a:pt x="1053" y="6"/>
                  </a:lnTo>
                  <a:lnTo>
                    <a:pt x="1035" y="2"/>
                  </a:lnTo>
                  <a:lnTo>
                    <a:pt x="1015" y="0"/>
                  </a:lnTo>
                  <a:lnTo>
                    <a:pt x="86" y="0"/>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6"/>
            <p:cNvSpPr/>
            <p:nvPr/>
          </p:nvSpPr>
          <p:spPr>
            <a:xfrm>
              <a:off x="2052" y="1752"/>
              <a:ext cx="367" cy="316"/>
            </a:xfrm>
            <a:custGeom>
              <a:avLst/>
              <a:gdLst/>
              <a:ahLst/>
              <a:cxnLst/>
              <a:rect l="l" t="t" r="r" b="b"/>
              <a:pathLst>
                <a:path w="1102" h="948" extrusionOk="0">
                  <a:moveTo>
                    <a:pt x="86" y="0"/>
                  </a:moveTo>
                  <a:lnTo>
                    <a:pt x="1015" y="0"/>
                  </a:lnTo>
                  <a:lnTo>
                    <a:pt x="1035" y="2"/>
                  </a:lnTo>
                  <a:lnTo>
                    <a:pt x="1053" y="6"/>
                  </a:lnTo>
                  <a:lnTo>
                    <a:pt x="1060" y="9"/>
                  </a:lnTo>
                  <a:lnTo>
                    <a:pt x="1068" y="14"/>
                  </a:lnTo>
                  <a:lnTo>
                    <a:pt x="1080" y="26"/>
                  </a:lnTo>
                  <a:lnTo>
                    <a:pt x="1090" y="41"/>
                  </a:lnTo>
                  <a:lnTo>
                    <a:pt x="1096" y="59"/>
                  </a:lnTo>
                  <a:lnTo>
                    <a:pt x="1098" y="69"/>
                  </a:lnTo>
                  <a:lnTo>
                    <a:pt x="1101" y="81"/>
                  </a:lnTo>
                  <a:lnTo>
                    <a:pt x="1102" y="107"/>
                  </a:lnTo>
                  <a:lnTo>
                    <a:pt x="1102" y="842"/>
                  </a:lnTo>
                  <a:lnTo>
                    <a:pt x="1101" y="853"/>
                  </a:lnTo>
                  <a:lnTo>
                    <a:pt x="1101" y="865"/>
                  </a:lnTo>
                  <a:lnTo>
                    <a:pt x="1098" y="876"/>
                  </a:lnTo>
                  <a:lnTo>
                    <a:pt x="1096" y="887"/>
                  </a:lnTo>
                  <a:lnTo>
                    <a:pt x="1092" y="895"/>
                  </a:lnTo>
                  <a:lnTo>
                    <a:pt x="1090" y="905"/>
                  </a:lnTo>
                  <a:lnTo>
                    <a:pt x="1084" y="913"/>
                  </a:lnTo>
                  <a:lnTo>
                    <a:pt x="1080" y="921"/>
                  </a:lnTo>
                  <a:lnTo>
                    <a:pt x="1073" y="926"/>
                  </a:lnTo>
                  <a:lnTo>
                    <a:pt x="1068" y="932"/>
                  </a:lnTo>
                  <a:lnTo>
                    <a:pt x="1060" y="936"/>
                  </a:lnTo>
                  <a:lnTo>
                    <a:pt x="1053" y="941"/>
                  </a:lnTo>
                  <a:lnTo>
                    <a:pt x="1047" y="941"/>
                  </a:lnTo>
                  <a:lnTo>
                    <a:pt x="1045" y="941"/>
                  </a:lnTo>
                  <a:lnTo>
                    <a:pt x="1043" y="941"/>
                  </a:lnTo>
                  <a:lnTo>
                    <a:pt x="1043" y="943"/>
                  </a:lnTo>
                  <a:lnTo>
                    <a:pt x="1035" y="946"/>
                  </a:lnTo>
                  <a:lnTo>
                    <a:pt x="1024" y="947"/>
                  </a:lnTo>
                  <a:lnTo>
                    <a:pt x="1019" y="947"/>
                  </a:lnTo>
                  <a:lnTo>
                    <a:pt x="1016" y="947"/>
                  </a:lnTo>
                  <a:lnTo>
                    <a:pt x="1015" y="947"/>
                  </a:lnTo>
                  <a:lnTo>
                    <a:pt x="1015" y="948"/>
                  </a:lnTo>
                  <a:lnTo>
                    <a:pt x="86" y="948"/>
                  </a:lnTo>
                  <a:lnTo>
                    <a:pt x="65" y="946"/>
                  </a:lnTo>
                  <a:lnTo>
                    <a:pt x="48" y="941"/>
                  </a:lnTo>
                  <a:lnTo>
                    <a:pt x="32" y="932"/>
                  </a:lnTo>
                  <a:lnTo>
                    <a:pt x="20" y="921"/>
                  </a:lnTo>
                  <a:lnTo>
                    <a:pt x="11" y="905"/>
                  </a:lnTo>
                  <a:lnTo>
                    <a:pt x="4" y="887"/>
                  </a:lnTo>
                  <a:lnTo>
                    <a:pt x="0" y="865"/>
                  </a:lnTo>
                  <a:lnTo>
                    <a:pt x="0" y="842"/>
                  </a:lnTo>
                  <a:lnTo>
                    <a:pt x="0" y="107"/>
                  </a:lnTo>
                  <a:lnTo>
                    <a:pt x="0" y="81"/>
                  </a:lnTo>
                  <a:lnTo>
                    <a:pt x="4" y="59"/>
                  </a:lnTo>
                  <a:lnTo>
                    <a:pt x="11" y="41"/>
                  </a:lnTo>
                  <a:lnTo>
                    <a:pt x="20" y="26"/>
                  </a:lnTo>
                  <a:lnTo>
                    <a:pt x="32" y="14"/>
                  </a:lnTo>
                  <a:lnTo>
                    <a:pt x="48" y="6"/>
                  </a:lnTo>
                  <a:lnTo>
                    <a:pt x="65" y="2"/>
                  </a:lnTo>
                  <a:lnTo>
                    <a:pt x="86" y="0"/>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26"/>
            <p:cNvSpPr/>
            <p:nvPr/>
          </p:nvSpPr>
          <p:spPr>
            <a:xfrm>
              <a:off x="2304" y="2081"/>
              <a:ext cx="811" cy="422"/>
            </a:xfrm>
            <a:custGeom>
              <a:avLst/>
              <a:gdLst/>
              <a:ahLst/>
              <a:cxnLst/>
              <a:rect l="l" t="t" r="r" b="b"/>
              <a:pathLst>
                <a:path w="2433" h="1266" extrusionOk="0">
                  <a:moveTo>
                    <a:pt x="2433" y="1239"/>
                  </a:moveTo>
                  <a:lnTo>
                    <a:pt x="2352" y="1244"/>
                  </a:lnTo>
                  <a:lnTo>
                    <a:pt x="2274" y="1250"/>
                  </a:lnTo>
                  <a:lnTo>
                    <a:pt x="2198" y="1254"/>
                  </a:lnTo>
                  <a:lnTo>
                    <a:pt x="2124" y="1259"/>
                  </a:lnTo>
                  <a:lnTo>
                    <a:pt x="2049" y="1261"/>
                  </a:lnTo>
                  <a:lnTo>
                    <a:pt x="1976" y="1264"/>
                  </a:lnTo>
                  <a:lnTo>
                    <a:pt x="1905" y="1265"/>
                  </a:lnTo>
                  <a:lnTo>
                    <a:pt x="1837" y="1266"/>
                  </a:lnTo>
                  <a:lnTo>
                    <a:pt x="1767" y="1265"/>
                  </a:lnTo>
                  <a:lnTo>
                    <a:pt x="1701" y="1265"/>
                  </a:lnTo>
                  <a:lnTo>
                    <a:pt x="1571" y="1261"/>
                  </a:lnTo>
                  <a:lnTo>
                    <a:pt x="1507" y="1257"/>
                  </a:lnTo>
                  <a:lnTo>
                    <a:pt x="1445" y="1253"/>
                  </a:lnTo>
                  <a:lnTo>
                    <a:pt x="1326" y="1243"/>
                  </a:lnTo>
                  <a:lnTo>
                    <a:pt x="1210" y="1228"/>
                  </a:lnTo>
                  <a:lnTo>
                    <a:pt x="1154" y="1220"/>
                  </a:lnTo>
                  <a:lnTo>
                    <a:pt x="1101" y="1212"/>
                  </a:lnTo>
                  <a:lnTo>
                    <a:pt x="996" y="1190"/>
                  </a:lnTo>
                  <a:lnTo>
                    <a:pt x="945" y="1177"/>
                  </a:lnTo>
                  <a:lnTo>
                    <a:pt x="897" y="1167"/>
                  </a:lnTo>
                  <a:lnTo>
                    <a:pt x="848" y="1152"/>
                  </a:lnTo>
                  <a:lnTo>
                    <a:pt x="802" y="1138"/>
                  </a:lnTo>
                  <a:lnTo>
                    <a:pt x="757" y="1123"/>
                  </a:lnTo>
                  <a:lnTo>
                    <a:pt x="714" y="1109"/>
                  </a:lnTo>
                  <a:lnTo>
                    <a:pt x="671" y="1091"/>
                  </a:lnTo>
                  <a:lnTo>
                    <a:pt x="630" y="1075"/>
                  </a:lnTo>
                  <a:lnTo>
                    <a:pt x="590" y="1057"/>
                  </a:lnTo>
                  <a:lnTo>
                    <a:pt x="553" y="1040"/>
                  </a:lnTo>
                  <a:lnTo>
                    <a:pt x="515" y="1018"/>
                  </a:lnTo>
                  <a:lnTo>
                    <a:pt x="479" y="997"/>
                  </a:lnTo>
                  <a:lnTo>
                    <a:pt x="444" y="975"/>
                  </a:lnTo>
                  <a:lnTo>
                    <a:pt x="411" y="955"/>
                  </a:lnTo>
                  <a:lnTo>
                    <a:pt x="378" y="930"/>
                  </a:lnTo>
                  <a:lnTo>
                    <a:pt x="348" y="907"/>
                  </a:lnTo>
                  <a:lnTo>
                    <a:pt x="318" y="882"/>
                  </a:lnTo>
                  <a:lnTo>
                    <a:pt x="291" y="858"/>
                  </a:lnTo>
                  <a:lnTo>
                    <a:pt x="238" y="803"/>
                  </a:lnTo>
                  <a:lnTo>
                    <a:pt x="213" y="775"/>
                  </a:lnTo>
                  <a:lnTo>
                    <a:pt x="191" y="747"/>
                  </a:lnTo>
                  <a:lnTo>
                    <a:pt x="149" y="686"/>
                  </a:lnTo>
                  <a:lnTo>
                    <a:pt x="130" y="654"/>
                  </a:lnTo>
                  <a:lnTo>
                    <a:pt x="113" y="624"/>
                  </a:lnTo>
                  <a:lnTo>
                    <a:pt x="96" y="590"/>
                  </a:lnTo>
                  <a:lnTo>
                    <a:pt x="81" y="556"/>
                  </a:lnTo>
                  <a:lnTo>
                    <a:pt x="55" y="486"/>
                  </a:lnTo>
                  <a:lnTo>
                    <a:pt x="42" y="449"/>
                  </a:lnTo>
                  <a:lnTo>
                    <a:pt x="33" y="413"/>
                  </a:lnTo>
                  <a:lnTo>
                    <a:pt x="18" y="337"/>
                  </a:lnTo>
                  <a:lnTo>
                    <a:pt x="11" y="297"/>
                  </a:lnTo>
                  <a:lnTo>
                    <a:pt x="7" y="257"/>
                  </a:lnTo>
                  <a:lnTo>
                    <a:pt x="3" y="216"/>
                  </a:lnTo>
                  <a:lnTo>
                    <a:pt x="1" y="175"/>
                  </a:lnTo>
                  <a:lnTo>
                    <a:pt x="0" y="131"/>
                  </a:lnTo>
                  <a:lnTo>
                    <a:pt x="1" y="89"/>
                  </a:lnTo>
                  <a:lnTo>
                    <a:pt x="3" y="44"/>
                  </a:lnTo>
                  <a:lnTo>
                    <a:pt x="7" y="0"/>
                  </a:lnTo>
                </a:path>
              </a:pathLst>
            </a:custGeom>
            <a:noFill/>
            <a:ln w="36500"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26"/>
            <p:cNvSpPr/>
            <p:nvPr/>
          </p:nvSpPr>
          <p:spPr>
            <a:xfrm>
              <a:off x="3079" y="2466"/>
              <a:ext cx="72" cy="68"/>
            </a:xfrm>
            <a:custGeom>
              <a:avLst/>
              <a:gdLst/>
              <a:ahLst/>
              <a:cxnLst/>
              <a:rect l="l" t="t" r="r" b="b"/>
              <a:pathLst>
                <a:path w="214" h="203" extrusionOk="0">
                  <a:moveTo>
                    <a:pt x="28" y="203"/>
                  </a:moveTo>
                  <a:lnTo>
                    <a:pt x="31" y="203"/>
                  </a:lnTo>
                  <a:lnTo>
                    <a:pt x="214" y="38"/>
                  </a:lnTo>
                  <a:lnTo>
                    <a:pt x="0" y="0"/>
                  </a:lnTo>
                  <a:lnTo>
                    <a:pt x="28" y="20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26"/>
            <p:cNvSpPr/>
            <p:nvPr/>
          </p:nvSpPr>
          <p:spPr>
            <a:xfrm>
              <a:off x="4040" y="2283"/>
              <a:ext cx="368" cy="316"/>
            </a:xfrm>
            <a:custGeom>
              <a:avLst/>
              <a:gdLst/>
              <a:ahLst/>
              <a:cxnLst/>
              <a:rect l="l" t="t" r="r" b="b"/>
              <a:pathLst>
                <a:path w="1104" h="947" extrusionOk="0">
                  <a:moveTo>
                    <a:pt x="1104" y="106"/>
                  </a:moveTo>
                  <a:lnTo>
                    <a:pt x="1101" y="80"/>
                  </a:lnTo>
                  <a:lnTo>
                    <a:pt x="1098" y="68"/>
                  </a:lnTo>
                  <a:lnTo>
                    <a:pt x="1097" y="58"/>
                  </a:lnTo>
                  <a:lnTo>
                    <a:pt x="1090" y="41"/>
                  </a:lnTo>
                  <a:lnTo>
                    <a:pt x="1080" y="25"/>
                  </a:lnTo>
                  <a:lnTo>
                    <a:pt x="1068" y="13"/>
                  </a:lnTo>
                  <a:lnTo>
                    <a:pt x="1060" y="8"/>
                  </a:lnTo>
                  <a:lnTo>
                    <a:pt x="1053" y="5"/>
                  </a:lnTo>
                  <a:lnTo>
                    <a:pt x="1035" y="1"/>
                  </a:lnTo>
                  <a:lnTo>
                    <a:pt x="1015" y="0"/>
                  </a:lnTo>
                  <a:lnTo>
                    <a:pt x="86" y="0"/>
                  </a:lnTo>
                  <a:lnTo>
                    <a:pt x="66" y="1"/>
                  </a:lnTo>
                  <a:lnTo>
                    <a:pt x="48" y="5"/>
                  </a:lnTo>
                  <a:lnTo>
                    <a:pt x="33" y="13"/>
                  </a:lnTo>
                  <a:lnTo>
                    <a:pt x="21" y="25"/>
                  </a:lnTo>
                  <a:lnTo>
                    <a:pt x="11" y="41"/>
                  </a:lnTo>
                  <a:lnTo>
                    <a:pt x="4" y="58"/>
                  </a:lnTo>
                  <a:lnTo>
                    <a:pt x="0" y="80"/>
                  </a:lnTo>
                  <a:lnTo>
                    <a:pt x="0" y="106"/>
                  </a:lnTo>
                  <a:lnTo>
                    <a:pt x="0" y="841"/>
                  </a:lnTo>
                  <a:lnTo>
                    <a:pt x="0" y="864"/>
                  </a:lnTo>
                  <a:lnTo>
                    <a:pt x="4" y="886"/>
                  </a:lnTo>
                  <a:lnTo>
                    <a:pt x="11" y="904"/>
                  </a:lnTo>
                  <a:lnTo>
                    <a:pt x="21" y="920"/>
                  </a:lnTo>
                  <a:lnTo>
                    <a:pt x="33" y="931"/>
                  </a:lnTo>
                  <a:lnTo>
                    <a:pt x="48" y="941"/>
                  </a:lnTo>
                  <a:lnTo>
                    <a:pt x="66" y="945"/>
                  </a:lnTo>
                  <a:lnTo>
                    <a:pt x="86" y="947"/>
                  </a:lnTo>
                  <a:lnTo>
                    <a:pt x="1015" y="947"/>
                  </a:lnTo>
                  <a:lnTo>
                    <a:pt x="1015" y="946"/>
                  </a:lnTo>
                  <a:lnTo>
                    <a:pt x="1016" y="946"/>
                  </a:lnTo>
                  <a:lnTo>
                    <a:pt x="1019" y="946"/>
                  </a:lnTo>
                  <a:lnTo>
                    <a:pt x="1024" y="946"/>
                  </a:lnTo>
                  <a:lnTo>
                    <a:pt x="1035" y="945"/>
                  </a:lnTo>
                  <a:lnTo>
                    <a:pt x="1044" y="942"/>
                  </a:lnTo>
                  <a:lnTo>
                    <a:pt x="1044" y="941"/>
                  </a:lnTo>
                  <a:lnTo>
                    <a:pt x="1045" y="941"/>
                  </a:lnTo>
                  <a:lnTo>
                    <a:pt x="1048" y="941"/>
                  </a:lnTo>
                  <a:lnTo>
                    <a:pt x="1053" y="941"/>
                  </a:lnTo>
                  <a:lnTo>
                    <a:pt x="1060" y="935"/>
                  </a:lnTo>
                  <a:lnTo>
                    <a:pt x="1068" y="931"/>
                  </a:lnTo>
                  <a:lnTo>
                    <a:pt x="1074" y="926"/>
                  </a:lnTo>
                  <a:lnTo>
                    <a:pt x="1080" y="920"/>
                  </a:lnTo>
                  <a:lnTo>
                    <a:pt x="1085" y="912"/>
                  </a:lnTo>
                  <a:lnTo>
                    <a:pt x="1090" y="904"/>
                  </a:lnTo>
                  <a:lnTo>
                    <a:pt x="1093" y="894"/>
                  </a:lnTo>
                  <a:lnTo>
                    <a:pt x="1097" y="886"/>
                  </a:lnTo>
                  <a:lnTo>
                    <a:pt x="1098" y="875"/>
                  </a:lnTo>
                  <a:lnTo>
                    <a:pt x="1101" y="864"/>
                  </a:lnTo>
                  <a:lnTo>
                    <a:pt x="1101" y="857"/>
                  </a:lnTo>
                  <a:lnTo>
                    <a:pt x="1102" y="852"/>
                  </a:lnTo>
                  <a:lnTo>
                    <a:pt x="1104" y="841"/>
                  </a:lnTo>
                  <a:lnTo>
                    <a:pt x="1104" y="106"/>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6"/>
            <p:cNvSpPr/>
            <p:nvPr/>
          </p:nvSpPr>
          <p:spPr>
            <a:xfrm>
              <a:off x="4040" y="2283"/>
              <a:ext cx="368" cy="316"/>
            </a:xfrm>
            <a:custGeom>
              <a:avLst/>
              <a:gdLst/>
              <a:ahLst/>
              <a:cxnLst/>
              <a:rect l="l" t="t" r="r" b="b"/>
              <a:pathLst>
                <a:path w="1104" h="947" extrusionOk="0">
                  <a:moveTo>
                    <a:pt x="1104" y="106"/>
                  </a:moveTo>
                  <a:lnTo>
                    <a:pt x="1104" y="841"/>
                  </a:lnTo>
                  <a:lnTo>
                    <a:pt x="1102" y="852"/>
                  </a:lnTo>
                  <a:lnTo>
                    <a:pt x="1101" y="857"/>
                  </a:lnTo>
                  <a:lnTo>
                    <a:pt x="1101" y="864"/>
                  </a:lnTo>
                  <a:lnTo>
                    <a:pt x="1098" y="875"/>
                  </a:lnTo>
                  <a:lnTo>
                    <a:pt x="1097" y="886"/>
                  </a:lnTo>
                  <a:lnTo>
                    <a:pt x="1093" y="894"/>
                  </a:lnTo>
                  <a:lnTo>
                    <a:pt x="1090" y="904"/>
                  </a:lnTo>
                  <a:lnTo>
                    <a:pt x="1085" y="912"/>
                  </a:lnTo>
                  <a:lnTo>
                    <a:pt x="1080" y="920"/>
                  </a:lnTo>
                  <a:lnTo>
                    <a:pt x="1074" y="926"/>
                  </a:lnTo>
                  <a:lnTo>
                    <a:pt x="1068" y="931"/>
                  </a:lnTo>
                  <a:lnTo>
                    <a:pt x="1060" y="935"/>
                  </a:lnTo>
                  <a:lnTo>
                    <a:pt x="1053" y="941"/>
                  </a:lnTo>
                  <a:lnTo>
                    <a:pt x="1048" y="941"/>
                  </a:lnTo>
                  <a:lnTo>
                    <a:pt x="1045" y="941"/>
                  </a:lnTo>
                  <a:lnTo>
                    <a:pt x="1044" y="941"/>
                  </a:lnTo>
                  <a:lnTo>
                    <a:pt x="1044" y="942"/>
                  </a:lnTo>
                  <a:lnTo>
                    <a:pt x="1035" y="945"/>
                  </a:lnTo>
                  <a:lnTo>
                    <a:pt x="1024" y="946"/>
                  </a:lnTo>
                  <a:lnTo>
                    <a:pt x="1019" y="946"/>
                  </a:lnTo>
                  <a:lnTo>
                    <a:pt x="1016" y="946"/>
                  </a:lnTo>
                  <a:lnTo>
                    <a:pt x="1015" y="946"/>
                  </a:lnTo>
                  <a:lnTo>
                    <a:pt x="1015" y="947"/>
                  </a:lnTo>
                  <a:lnTo>
                    <a:pt x="86" y="947"/>
                  </a:lnTo>
                  <a:lnTo>
                    <a:pt x="66" y="945"/>
                  </a:lnTo>
                  <a:lnTo>
                    <a:pt x="48" y="941"/>
                  </a:lnTo>
                  <a:lnTo>
                    <a:pt x="33" y="931"/>
                  </a:lnTo>
                  <a:lnTo>
                    <a:pt x="21" y="920"/>
                  </a:lnTo>
                  <a:lnTo>
                    <a:pt x="11" y="904"/>
                  </a:lnTo>
                  <a:lnTo>
                    <a:pt x="4" y="886"/>
                  </a:lnTo>
                  <a:lnTo>
                    <a:pt x="0" y="864"/>
                  </a:lnTo>
                  <a:lnTo>
                    <a:pt x="0" y="841"/>
                  </a:lnTo>
                  <a:lnTo>
                    <a:pt x="0" y="106"/>
                  </a:lnTo>
                  <a:lnTo>
                    <a:pt x="0" y="80"/>
                  </a:lnTo>
                  <a:lnTo>
                    <a:pt x="4" y="58"/>
                  </a:lnTo>
                  <a:lnTo>
                    <a:pt x="11" y="41"/>
                  </a:lnTo>
                  <a:lnTo>
                    <a:pt x="21" y="25"/>
                  </a:lnTo>
                  <a:lnTo>
                    <a:pt x="33" y="13"/>
                  </a:lnTo>
                  <a:lnTo>
                    <a:pt x="48" y="5"/>
                  </a:lnTo>
                  <a:lnTo>
                    <a:pt x="66" y="1"/>
                  </a:lnTo>
                  <a:lnTo>
                    <a:pt x="86" y="0"/>
                  </a:lnTo>
                  <a:lnTo>
                    <a:pt x="1015" y="0"/>
                  </a:lnTo>
                  <a:lnTo>
                    <a:pt x="1035" y="1"/>
                  </a:lnTo>
                  <a:lnTo>
                    <a:pt x="1053" y="5"/>
                  </a:lnTo>
                  <a:lnTo>
                    <a:pt x="1060" y="8"/>
                  </a:lnTo>
                  <a:lnTo>
                    <a:pt x="1068" y="13"/>
                  </a:lnTo>
                  <a:lnTo>
                    <a:pt x="1080" y="25"/>
                  </a:lnTo>
                  <a:lnTo>
                    <a:pt x="1090" y="41"/>
                  </a:lnTo>
                  <a:lnTo>
                    <a:pt x="1097" y="58"/>
                  </a:lnTo>
                  <a:lnTo>
                    <a:pt x="1098" y="68"/>
                  </a:lnTo>
                  <a:lnTo>
                    <a:pt x="1101" y="80"/>
                  </a:lnTo>
                  <a:lnTo>
                    <a:pt x="1104" y="106"/>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6"/>
            <p:cNvSpPr/>
            <p:nvPr/>
          </p:nvSpPr>
          <p:spPr>
            <a:xfrm>
              <a:off x="3962" y="2411"/>
              <a:ext cx="76" cy="65"/>
            </a:xfrm>
            <a:custGeom>
              <a:avLst/>
              <a:gdLst/>
              <a:ahLst/>
              <a:cxnLst/>
              <a:rect l="l" t="t" r="r" b="b"/>
              <a:pathLst>
                <a:path w="227" h="196" extrusionOk="0">
                  <a:moveTo>
                    <a:pt x="227" y="90"/>
                  </a:moveTo>
                  <a:lnTo>
                    <a:pt x="0" y="0"/>
                  </a:lnTo>
                  <a:lnTo>
                    <a:pt x="0" y="196"/>
                  </a:lnTo>
                  <a:lnTo>
                    <a:pt x="227" y="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26"/>
            <p:cNvSpPr/>
            <p:nvPr/>
          </p:nvSpPr>
          <p:spPr>
            <a:xfrm>
              <a:off x="1529" y="1752"/>
              <a:ext cx="367" cy="316"/>
            </a:xfrm>
            <a:custGeom>
              <a:avLst/>
              <a:gdLst/>
              <a:ahLst/>
              <a:cxnLst/>
              <a:rect l="l" t="t" r="r" b="b"/>
              <a:pathLst>
                <a:path w="1103" h="948" extrusionOk="0">
                  <a:moveTo>
                    <a:pt x="86" y="0"/>
                  </a:moveTo>
                  <a:lnTo>
                    <a:pt x="66" y="2"/>
                  </a:lnTo>
                  <a:lnTo>
                    <a:pt x="48" y="6"/>
                  </a:lnTo>
                  <a:lnTo>
                    <a:pt x="33" y="14"/>
                  </a:lnTo>
                  <a:lnTo>
                    <a:pt x="21" y="26"/>
                  </a:lnTo>
                  <a:lnTo>
                    <a:pt x="11" y="41"/>
                  </a:lnTo>
                  <a:lnTo>
                    <a:pt x="4" y="59"/>
                  </a:lnTo>
                  <a:lnTo>
                    <a:pt x="0" y="81"/>
                  </a:lnTo>
                  <a:lnTo>
                    <a:pt x="0" y="107"/>
                  </a:lnTo>
                  <a:lnTo>
                    <a:pt x="0" y="842"/>
                  </a:lnTo>
                  <a:lnTo>
                    <a:pt x="0" y="865"/>
                  </a:lnTo>
                  <a:lnTo>
                    <a:pt x="4" y="887"/>
                  </a:lnTo>
                  <a:lnTo>
                    <a:pt x="11" y="905"/>
                  </a:lnTo>
                  <a:lnTo>
                    <a:pt x="21" y="921"/>
                  </a:lnTo>
                  <a:lnTo>
                    <a:pt x="33" y="932"/>
                  </a:lnTo>
                  <a:lnTo>
                    <a:pt x="48" y="941"/>
                  </a:lnTo>
                  <a:lnTo>
                    <a:pt x="66" y="946"/>
                  </a:lnTo>
                  <a:lnTo>
                    <a:pt x="86" y="948"/>
                  </a:lnTo>
                  <a:lnTo>
                    <a:pt x="1015" y="948"/>
                  </a:lnTo>
                  <a:lnTo>
                    <a:pt x="1015" y="947"/>
                  </a:lnTo>
                  <a:lnTo>
                    <a:pt x="1017" y="947"/>
                  </a:lnTo>
                  <a:lnTo>
                    <a:pt x="1019" y="947"/>
                  </a:lnTo>
                  <a:lnTo>
                    <a:pt x="1025" y="947"/>
                  </a:lnTo>
                  <a:lnTo>
                    <a:pt x="1036" y="946"/>
                  </a:lnTo>
                  <a:lnTo>
                    <a:pt x="1044" y="943"/>
                  </a:lnTo>
                  <a:lnTo>
                    <a:pt x="1044" y="941"/>
                  </a:lnTo>
                  <a:lnTo>
                    <a:pt x="1045" y="941"/>
                  </a:lnTo>
                  <a:lnTo>
                    <a:pt x="1048" y="941"/>
                  </a:lnTo>
                  <a:lnTo>
                    <a:pt x="1053" y="941"/>
                  </a:lnTo>
                  <a:lnTo>
                    <a:pt x="1060" y="936"/>
                  </a:lnTo>
                  <a:lnTo>
                    <a:pt x="1068" y="932"/>
                  </a:lnTo>
                  <a:lnTo>
                    <a:pt x="1074" y="926"/>
                  </a:lnTo>
                  <a:lnTo>
                    <a:pt x="1081" y="921"/>
                  </a:lnTo>
                  <a:lnTo>
                    <a:pt x="1085" y="913"/>
                  </a:lnTo>
                  <a:lnTo>
                    <a:pt x="1090" y="905"/>
                  </a:lnTo>
                  <a:lnTo>
                    <a:pt x="1093" y="895"/>
                  </a:lnTo>
                  <a:lnTo>
                    <a:pt x="1097" y="887"/>
                  </a:lnTo>
                  <a:lnTo>
                    <a:pt x="1098" y="876"/>
                  </a:lnTo>
                  <a:lnTo>
                    <a:pt x="1101" y="865"/>
                  </a:lnTo>
                  <a:lnTo>
                    <a:pt x="1101" y="853"/>
                  </a:lnTo>
                  <a:lnTo>
                    <a:pt x="1103" y="842"/>
                  </a:lnTo>
                  <a:lnTo>
                    <a:pt x="1103" y="107"/>
                  </a:lnTo>
                  <a:lnTo>
                    <a:pt x="1101" y="81"/>
                  </a:lnTo>
                  <a:lnTo>
                    <a:pt x="1098" y="69"/>
                  </a:lnTo>
                  <a:lnTo>
                    <a:pt x="1097" y="59"/>
                  </a:lnTo>
                  <a:lnTo>
                    <a:pt x="1090" y="41"/>
                  </a:lnTo>
                  <a:lnTo>
                    <a:pt x="1081" y="26"/>
                  </a:lnTo>
                  <a:lnTo>
                    <a:pt x="1068" y="14"/>
                  </a:lnTo>
                  <a:lnTo>
                    <a:pt x="1060" y="9"/>
                  </a:lnTo>
                  <a:lnTo>
                    <a:pt x="1053" y="6"/>
                  </a:lnTo>
                  <a:lnTo>
                    <a:pt x="1036" y="2"/>
                  </a:lnTo>
                  <a:lnTo>
                    <a:pt x="1015" y="0"/>
                  </a:lnTo>
                  <a:lnTo>
                    <a:pt x="86" y="0"/>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26"/>
            <p:cNvSpPr/>
            <p:nvPr/>
          </p:nvSpPr>
          <p:spPr>
            <a:xfrm>
              <a:off x="1529" y="1752"/>
              <a:ext cx="367" cy="316"/>
            </a:xfrm>
            <a:custGeom>
              <a:avLst/>
              <a:gdLst/>
              <a:ahLst/>
              <a:cxnLst/>
              <a:rect l="l" t="t" r="r" b="b"/>
              <a:pathLst>
                <a:path w="1103" h="948" extrusionOk="0">
                  <a:moveTo>
                    <a:pt x="86" y="0"/>
                  </a:moveTo>
                  <a:lnTo>
                    <a:pt x="1015" y="0"/>
                  </a:lnTo>
                  <a:lnTo>
                    <a:pt x="1036" y="2"/>
                  </a:lnTo>
                  <a:lnTo>
                    <a:pt x="1053" y="6"/>
                  </a:lnTo>
                  <a:lnTo>
                    <a:pt x="1060" y="9"/>
                  </a:lnTo>
                  <a:lnTo>
                    <a:pt x="1068" y="14"/>
                  </a:lnTo>
                  <a:lnTo>
                    <a:pt x="1081" y="26"/>
                  </a:lnTo>
                  <a:lnTo>
                    <a:pt x="1090" y="41"/>
                  </a:lnTo>
                  <a:lnTo>
                    <a:pt x="1097" y="59"/>
                  </a:lnTo>
                  <a:lnTo>
                    <a:pt x="1098" y="69"/>
                  </a:lnTo>
                  <a:lnTo>
                    <a:pt x="1101" y="81"/>
                  </a:lnTo>
                  <a:lnTo>
                    <a:pt x="1103" y="107"/>
                  </a:lnTo>
                  <a:lnTo>
                    <a:pt x="1103" y="842"/>
                  </a:lnTo>
                  <a:lnTo>
                    <a:pt x="1101" y="853"/>
                  </a:lnTo>
                  <a:lnTo>
                    <a:pt x="1101" y="865"/>
                  </a:lnTo>
                  <a:lnTo>
                    <a:pt x="1098" y="876"/>
                  </a:lnTo>
                  <a:lnTo>
                    <a:pt x="1097" y="887"/>
                  </a:lnTo>
                  <a:lnTo>
                    <a:pt x="1093" y="895"/>
                  </a:lnTo>
                  <a:lnTo>
                    <a:pt x="1090" y="905"/>
                  </a:lnTo>
                  <a:lnTo>
                    <a:pt x="1085" y="913"/>
                  </a:lnTo>
                  <a:lnTo>
                    <a:pt x="1081" y="921"/>
                  </a:lnTo>
                  <a:lnTo>
                    <a:pt x="1074" y="926"/>
                  </a:lnTo>
                  <a:lnTo>
                    <a:pt x="1068" y="932"/>
                  </a:lnTo>
                  <a:lnTo>
                    <a:pt x="1060" y="936"/>
                  </a:lnTo>
                  <a:lnTo>
                    <a:pt x="1053" y="941"/>
                  </a:lnTo>
                  <a:lnTo>
                    <a:pt x="1048" y="941"/>
                  </a:lnTo>
                  <a:lnTo>
                    <a:pt x="1045" y="941"/>
                  </a:lnTo>
                  <a:lnTo>
                    <a:pt x="1044" y="941"/>
                  </a:lnTo>
                  <a:lnTo>
                    <a:pt x="1044" y="943"/>
                  </a:lnTo>
                  <a:lnTo>
                    <a:pt x="1036" y="946"/>
                  </a:lnTo>
                  <a:lnTo>
                    <a:pt x="1025" y="947"/>
                  </a:lnTo>
                  <a:lnTo>
                    <a:pt x="1019" y="947"/>
                  </a:lnTo>
                  <a:lnTo>
                    <a:pt x="1017" y="947"/>
                  </a:lnTo>
                  <a:lnTo>
                    <a:pt x="1015" y="947"/>
                  </a:lnTo>
                  <a:lnTo>
                    <a:pt x="1015" y="948"/>
                  </a:lnTo>
                  <a:lnTo>
                    <a:pt x="86" y="948"/>
                  </a:lnTo>
                  <a:lnTo>
                    <a:pt x="66" y="946"/>
                  </a:lnTo>
                  <a:lnTo>
                    <a:pt x="48" y="941"/>
                  </a:lnTo>
                  <a:lnTo>
                    <a:pt x="33" y="932"/>
                  </a:lnTo>
                  <a:lnTo>
                    <a:pt x="21" y="921"/>
                  </a:lnTo>
                  <a:lnTo>
                    <a:pt x="11" y="905"/>
                  </a:lnTo>
                  <a:lnTo>
                    <a:pt x="4" y="887"/>
                  </a:lnTo>
                  <a:lnTo>
                    <a:pt x="0" y="865"/>
                  </a:lnTo>
                  <a:lnTo>
                    <a:pt x="0" y="842"/>
                  </a:lnTo>
                  <a:lnTo>
                    <a:pt x="0" y="107"/>
                  </a:lnTo>
                  <a:lnTo>
                    <a:pt x="0" y="81"/>
                  </a:lnTo>
                  <a:lnTo>
                    <a:pt x="4" y="59"/>
                  </a:lnTo>
                  <a:lnTo>
                    <a:pt x="11" y="41"/>
                  </a:lnTo>
                  <a:lnTo>
                    <a:pt x="21" y="26"/>
                  </a:lnTo>
                  <a:lnTo>
                    <a:pt x="33" y="14"/>
                  </a:lnTo>
                  <a:lnTo>
                    <a:pt x="48" y="6"/>
                  </a:lnTo>
                  <a:lnTo>
                    <a:pt x="66" y="2"/>
                  </a:lnTo>
                  <a:lnTo>
                    <a:pt x="86" y="0"/>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71" name="Google Shape;471;p26"/>
            <p:cNvCxnSpPr/>
            <p:nvPr/>
          </p:nvCxnSpPr>
          <p:spPr>
            <a:xfrm>
              <a:off x="1283" y="1908"/>
              <a:ext cx="210" cy="0"/>
            </a:xfrm>
            <a:prstGeom prst="straightConnector1">
              <a:avLst/>
            </a:prstGeom>
            <a:noFill/>
            <a:ln w="36500" cap="flat" cmpd="sng">
              <a:solidFill>
                <a:srgbClr val="000000"/>
              </a:solidFill>
              <a:prstDash val="solid"/>
              <a:round/>
              <a:headEnd type="none" w="med" len="med"/>
              <a:tailEnd type="none" w="med" len="med"/>
            </a:ln>
          </p:spPr>
        </p:cxnSp>
        <p:sp>
          <p:nvSpPr>
            <p:cNvPr id="472" name="Google Shape;472;p26"/>
            <p:cNvSpPr/>
            <p:nvPr/>
          </p:nvSpPr>
          <p:spPr>
            <a:xfrm>
              <a:off x="1445" y="1877"/>
              <a:ext cx="76" cy="65"/>
            </a:xfrm>
            <a:custGeom>
              <a:avLst/>
              <a:gdLst/>
              <a:ahLst/>
              <a:cxnLst/>
              <a:rect l="l" t="t" r="r" b="b"/>
              <a:pathLst>
                <a:path w="227" h="195" extrusionOk="0">
                  <a:moveTo>
                    <a:pt x="227" y="90"/>
                  </a:moveTo>
                  <a:lnTo>
                    <a:pt x="0" y="0"/>
                  </a:lnTo>
                  <a:lnTo>
                    <a:pt x="0" y="195"/>
                  </a:lnTo>
                  <a:lnTo>
                    <a:pt x="227" y="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26"/>
            <p:cNvSpPr/>
            <p:nvPr/>
          </p:nvSpPr>
          <p:spPr>
            <a:xfrm>
              <a:off x="998" y="1752"/>
              <a:ext cx="368" cy="316"/>
            </a:xfrm>
            <a:custGeom>
              <a:avLst/>
              <a:gdLst/>
              <a:ahLst/>
              <a:cxnLst/>
              <a:rect l="l" t="t" r="r" b="b"/>
              <a:pathLst>
                <a:path w="1102" h="948" extrusionOk="0">
                  <a:moveTo>
                    <a:pt x="86" y="0"/>
                  </a:moveTo>
                  <a:lnTo>
                    <a:pt x="66" y="2"/>
                  </a:lnTo>
                  <a:lnTo>
                    <a:pt x="48" y="6"/>
                  </a:lnTo>
                  <a:lnTo>
                    <a:pt x="33" y="14"/>
                  </a:lnTo>
                  <a:lnTo>
                    <a:pt x="21" y="26"/>
                  </a:lnTo>
                  <a:lnTo>
                    <a:pt x="11" y="41"/>
                  </a:lnTo>
                  <a:lnTo>
                    <a:pt x="4" y="59"/>
                  </a:lnTo>
                  <a:lnTo>
                    <a:pt x="0" y="81"/>
                  </a:lnTo>
                  <a:lnTo>
                    <a:pt x="0" y="107"/>
                  </a:lnTo>
                  <a:lnTo>
                    <a:pt x="0" y="842"/>
                  </a:lnTo>
                  <a:lnTo>
                    <a:pt x="0" y="865"/>
                  </a:lnTo>
                  <a:lnTo>
                    <a:pt x="4" y="887"/>
                  </a:lnTo>
                  <a:lnTo>
                    <a:pt x="11" y="905"/>
                  </a:lnTo>
                  <a:lnTo>
                    <a:pt x="21" y="921"/>
                  </a:lnTo>
                  <a:lnTo>
                    <a:pt x="33" y="932"/>
                  </a:lnTo>
                  <a:lnTo>
                    <a:pt x="48" y="941"/>
                  </a:lnTo>
                  <a:lnTo>
                    <a:pt x="66" y="946"/>
                  </a:lnTo>
                  <a:lnTo>
                    <a:pt x="86" y="948"/>
                  </a:lnTo>
                  <a:lnTo>
                    <a:pt x="1015" y="948"/>
                  </a:lnTo>
                  <a:lnTo>
                    <a:pt x="1015" y="947"/>
                  </a:lnTo>
                  <a:lnTo>
                    <a:pt x="1016" y="947"/>
                  </a:lnTo>
                  <a:lnTo>
                    <a:pt x="1019" y="947"/>
                  </a:lnTo>
                  <a:lnTo>
                    <a:pt x="1025" y="947"/>
                  </a:lnTo>
                  <a:lnTo>
                    <a:pt x="1035" y="946"/>
                  </a:lnTo>
                  <a:lnTo>
                    <a:pt x="1044" y="943"/>
                  </a:lnTo>
                  <a:lnTo>
                    <a:pt x="1044" y="941"/>
                  </a:lnTo>
                  <a:lnTo>
                    <a:pt x="1045" y="941"/>
                  </a:lnTo>
                  <a:lnTo>
                    <a:pt x="1048" y="941"/>
                  </a:lnTo>
                  <a:lnTo>
                    <a:pt x="1053" y="941"/>
                  </a:lnTo>
                  <a:lnTo>
                    <a:pt x="1060" y="936"/>
                  </a:lnTo>
                  <a:lnTo>
                    <a:pt x="1068" y="932"/>
                  </a:lnTo>
                  <a:lnTo>
                    <a:pt x="1074" y="926"/>
                  </a:lnTo>
                  <a:lnTo>
                    <a:pt x="1081" y="921"/>
                  </a:lnTo>
                  <a:lnTo>
                    <a:pt x="1085" y="913"/>
                  </a:lnTo>
                  <a:lnTo>
                    <a:pt x="1090" y="905"/>
                  </a:lnTo>
                  <a:lnTo>
                    <a:pt x="1093" y="895"/>
                  </a:lnTo>
                  <a:lnTo>
                    <a:pt x="1097" y="887"/>
                  </a:lnTo>
                  <a:lnTo>
                    <a:pt x="1098" y="876"/>
                  </a:lnTo>
                  <a:lnTo>
                    <a:pt x="1101" y="865"/>
                  </a:lnTo>
                  <a:lnTo>
                    <a:pt x="1101" y="853"/>
                  </a:lnTo>
                  <a:lnTo>
                    <a:pt x="1102" y="842"/>
                  </a:lnTo>
                  <a:lnTo>
                    <a:pt x="1102" y="107"/>
                  </a:lnTo>
                  <a:lnTo>
                    <a:pt x="1101" y="81"/>
                  </a:lnTo>
                  <a:lnTo>
                    <a:pt x="1098" y="69"/>
                  </a:lnTo>
                  <a:lnTo>
                    <a:pt x="1097" y="59"/>
                  </a:lnTo>
                  <a:lnTo>
                    <a:pt x="1090" y="41"/>
                  </a:lnTo>
                  <a:lnTo>
                    <a:pt x="1081" y="26"/>
                  </a:lnTo>
                  <a:lnTo>
                    <a:pt x="1068" y="14"/>
                  </a:lnTo>
                  <a:lnTo>
                    <a:pt x="1060" y="9"/>
                  </a:lnTo>
                  <a:lnTo>
                    <a:pt x="1053" y="6"/>
                  </a:lnTo>
                  <a:lnTo>
                    <a:pt x="1035" y="2"/>
                  </a:lnTo>
                  <a:lnTo>
                    <a:pt x="1015" y="0"/>
                  </a:lnTo>
                  <a:lnTo>
                    <a:pt x="86" y="0"/>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26"/>
            <p:cNvSpPr/>
            <p:nvPr/>
          </p:nvSpPr>
          <p:spPr>
            <a:xfrm>
              <a:off x="4630" y="2283"/>
              <a:ext cx="425" cy="316"/>
            </a:xfrm>
            <a:custGeom>
              <a:avLst/>
              <a:gdLst/>
              <a:ahLst/>
              <a:cxnLst/>
              <a:rect l="l" t="t" r="r" b="b"/>
              <a:pathLst>
                <a:path w="1274" h="947" extrusionOk="0">
                  <a:moveTo>
                    <a:pt x="1274" y="106"/>
                  </a:moveTo>
                  <a:lnTo>
                    <a:pt x="1271" y="80"/>
                  </a:lnTo>
                  <a:lnTo>
                    <a:pt x="1268" y="68"/>
                  </a:lnTo>
                  <a:lnTo>
                    <a:pt x="1267" y="58"/>
                  </a:lnTo>
                  <a:lnTo>
                    <a:pt x="1258" y="41"/>
                  </a:lnTo>
                  <a:lnTo>
                    <a:pt x="1248" y="25"/>
                  </a:lnTo>
                  <a:lnTo>
                    <a:pt x="1233" y="13"/>
                  </a:lnTo>
                  <a:lnTo>
                    <a:pt x="1225" y="8"/>
                  </a:lnTo>
                  <a:lnTo>
                    <a:pt x="1217" y="5"/>
                  </a:lnTo>
                  <a:lnTo>
                    <a:pt x="1196" y="1"/>
                  </a:lnTo>
                  <a:lnTo>
                    <a:pt x="1173" y="0"/>
                  </a:lnTo>
                  <a:lnTo>
                    <a:pt x="99" y="0"/>
                  </a:lnTo>
                  <a:lnTo>
                    <a:pt x="75" y="1"/>
                  </a:lnTo>
                  <a:lnTo>
                    <a:pt x="54" y="5"/>
                  </a:lnTo>
                  <a:lnTo>
                    <a:pt x="36" y="13"/>
                  </a:lnTo>
                  <a:lnTo>
                    <a:pt x="24" y="25"/>
                  </a:lnTo>
                  <a:lnTo>
                    <a:pt x="12" y="41"/>
                  </a:lnTo>
                  <a:lnTo>
                    <a:pt x="5" y="58"/>
                  </a:lnTo>
                  <a:lnTo>
                    <a:pt x="1" y="80"/>
                  </a:lnTo>
                  <a:lnTo>
                    <a:pt x="0" y="106"/>
                  </a:lnTo>
                  <a:lnTo>
                    <a:pt x="0" y="841"/>
                  </a:lnTo>
                  <a:lnTo>
                    <a:pt x="1" y="864"/>
                  </a:lnTo>
                  <a:lnTo>
                    <a:pt x="5" y="886"/>
                  </a:lnTo>
                  <a:lnTo>
                    <a:pt x="12" y="904"/>
                  </a:lnTo>
                  <a:lnTo>
                    <a:pt x="24" y="920"/>
                  </a:lnTo>
                  <a:lnTo>
                    <a:pt x="36" y="931"/>
                  </a:lnTo>
                  <a:lnTo>
                    <a:pt x="54" y="941"/>
                  </a:lnTo>
                  <a:lnTo>
                    <a:pt x="75" y="945"/>
                  </a:lnTo>
                  <a:lnTo>
                    <a:pt x="86" y="946"/>
                  </a:lnTo>
                  <a:lnTo>
                    <a:pt x="99" y="947"/>
                  </a:lnTo>
                  <a:lnTo>
                    <a:pt x="1173" y="947"/>
                  </a:lnTo>
                  <a:lnTo>
                    <a:pt x="1184" y="946"/>
                  </a:lnTo>
                  <a:lnTo>
                    <a:pt x="1189" y="945"/>
                  </a:lnTo>
                  <a:lnTo>
                    <a:pt x="1196" y="945"/>
                  </a:lnTo>
                  <a:lnTo>
                    <a:pt x="1206" y="942"/>
                  </a:lnTo>
                  <a:lnTo>
                    <a:pt x="1217" y="941"/>
                  </a:lnTo>
                  <a:lnTo>
                    <a:pt x="1225" y="935"/>
                  </a:lnTo>
                  <a:lnTo>
                    <a:pt x="1233" y="931"/>
                  </a:lnTo>
                  <a:lnTo>
                    <a:pt x="1240" y="926"/>
                  </a:lnTo>
                  <a:lnTo>
                    <a:pt x="1248" y="920"/>
                  </a:lnTo>
                  <a:lnTo>
                    <a:pt x="1252" y="912"/>
                  </a:lnTo>
                  <a:lnTo>
                    <a:pt x="1258" y="904"/>
                  </a:lnTo>
                  <a:lnTo>
                    <a:pt x="1259" y="898"/>
                  </a:lnTo>
                  <a:lnTo>
                    <a:pt x="1262" y="894"/>
                  </a:lnTo>
                  <a:lnTo>
                    <a:pt x="1267" y="886"/>
                  </a:lnTo>
                  <a:lnTo>
                    <a:pt x="1268" y="875"/>
                  </a:lnTo>
                  <a:lnTo>
                    <a:pt x="1271" y="864"/>
                  </a:lnTo>
                  <a:lnTo>
                    <a:pt x="1271" y="857"/>
                  </a:lnTo>
                  <a:lnTo>
                    <a:pt x="1273" y="852"/>
                  </a:lnTo>
                  <a:lnTo>
                    <a:pt x="1274" y="841"/>
                  </a:lnTo>
                  <a:lnTo>
                    <a:pt x="1274" y="106"/>
                  </a:lnTo>
                  <a:close/>
                </a:path>
              </a:pathLst>
            </a:custGeom>
            <a:solidFill>
              <a:srgbClr val="FFC425"/>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26"/>
            <p:cNvSpPr/>
            <p:nvPr/>
          </p:nvSpPr>
          <p:spPr>
            <a:xfrm>
              <a:off x="4630" y="2283"/>
              <a:ext cx="425" cy="316"/>
            </a:xfrm>
            <a:custGeom>
              <a:avLst/>
              <a:gdLst/>
              <a:ahLst/>
              <a:cxnLst/>
              <a:rect l="l" t="t" r="r" b="b"/>
              <a:pathLst>
                <a:path w="1274" h="947" extrusionOk="0">
                  <a:moveTo>
                    <a:pt x="1274" y="106"/>
                  </a:moveTo>
                  <a:lnTo>
                    <a:pt x="1274" y="841"/>
                  </a:lnTo>
                  <a:lnTo>
                    <a:pt x="1273" y="852"/>
                  </a:lnTo>
                  <a:lnTo>
                    <a:pt x="1271" y="857"/>
                  </a:lnTo>
                  <a:lnTo>
                    <a:pt x="1271" y="864"/>
                  </a:lnTo>
                  <a:lnTo>
                    <a:pt x="1268" y="875"/>
                  </a:lnTo>
                  <a:lnTo>
                    <a:pt x="1267" y="886"/>
                  </a:lnTo>
                  <a:lnTo>
                    <a:pt x="1262" y="894"/>
                  </a:lnTo>
                  <a:lnTo>
                    <a:pt x="1259" y="898"/>
                  </a:lnTo>
                  <a:lnTo>
                    <a:pt x="1258" y="904"/>
                  </a:lnTo>
                  <a:lnTo>
                    <a:pt x="1252" y="912"/>
                  </a:lnTo>
                  <a:lnTo>
                    <a:pt x="1248" y="920"/>
                  </a:lnTo>
                  <a:lnTo>
                    <a:pt x="1240" y="926"/>
                  </a:lnTo>
                  <a:lnTo>
                    <a:pt x="1233" y="931"/>
                  </a:lnTo>
                  <a:lnTo>
                    <a:pt x="1225" y="935"/>
                  </a:lnTo>
                  <a:lnTo>
                    <a:pt x="1217" y="941"/>
                  </a:lnTo>
                  <a:lnTo>
                    <a:pt x="1206" y="942"/>
                  </a:lnTo>
                  <a:lnTo>
                    <a:pt x="1196" y="945"/>
                  </a:lnTo>
                  <a:lnTo>
                    <a:pt x="1189" y="945"/>
                  </a:lnTo>
                  <a:lnTo>
                    <a:pt x="1184" y="946"/>
                  </a:lnTo>
                  <a:lnTo>
                    <a:pt x="1173" y="947"/>
                  </a:lnTo>
                  <a:lnTo>
                    <a:pt x="99" y="947"/>
                  </a:lnTo>
                  <a:lnTo>
                    <a:pt x="86" y="946"/>
                  </a:lnTo>
                  <a:lnTo>
                    <a:pt x="75" y="945"/>
                  </a:lnTo>
                  <a:lnTo>
                    <a:pt x="54" y="941"/>
                  </a:lnTo>
                  <a:lnTo>
                    <a:pt x="36" y="931"/>
                  </a:lnTo>
                  <a:lnTo>
                    <a:pt x="24" y="920"/>
                  </a:lnTo>
                  <a:lnTo>
                    <a:pt x="12" y="904"/>
                  </a:lnTo>
                  <a:lnTo>
                    <a:pt x="5" y="886"/>
                  </a:lnTo>
                  <a:lnTo>
                    <a:pt x="1" y="864"/>
                  </a:lnTo>
                  <a:lnTo>
                    <a:pt x="0" y="841"/>
                  </a:lnTo>
                  <a:lnTo>
                    <a:pt x="0" y="106"/>
                  </a:lnTo>
                  <a:lnTo>
                    <a:pt x="1" y="80"/>
                  </a:lnTo>
                  <a:lnTo>
                    <a:pt x="5" y="58"/>
                  </a:lnTo>
                  <a:lnTo>
                    <a:pt x="12" y="41"/>
                  </a:lnTo>
                  <a:lnTo>
                    <a:pt x="24" y="25"/>
                  </a:lnTo>
                  <a:lnTo>
                    <a:pt x="36" y="13"/>
                  </a:lnTo>
                  <a:lnTo>
                    <a:pt x="54" y="5"/>
                  </a:lnTo>
                  <a:lnTo>
                    <a:pt x="75" y="1"/>
                  </a:lnTo>
                  <a:lnTo>
                    <a:pt x="99" y="0"/>
                  </a:lnTo>
                  <a:lnTo>
                    <a:pt x="1173" y="0"/>
                  </a:lnTo>
                  <a:lnTo>
                    <a:pt x="1196" y="1"/>
                  </a:lnTo>
                  <a:lnTo>
                    <a:pt x="1217" y="5"/>
                  </a:lnTo>
                  <a:lnTo>
                    <a:pt x="1225" y="8"/>
                  </a:lnTo>
                  <a:lnTo>
                    <a:pt x="1233" y="13"/>
                  </a:lnTo>
                  <a:lnTo>
                    <a:pt x="1248" y="25"/>
                  </a:lnTo>
                  <a:lnTo>
                    <a:pt x="1258" y="41"/>
                  </a:lnTo>
                  <a:lnTo>
                    <a:pt x="1267" y="58"/>
                  </a:lnTo>
                  <a:lnTo>
                    <a:pt x="1268" y="68"/>
                  </a:lnTo>
                  <a:lnTo>
                    <a:pt x="1271" y="80"/>
                  </a:lnTo>
                  <a:lnTo>
                    <a:pt x="1274" y="106"/>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6" name="Google Shape;476;p26"/>
            <p:cNvGrpSpPr/>
            <p:nvPr/>
          </p:nvGrpSpPr>
          <p:grpSpPr>
            <a:xfrm>
              <a:off x="998" y="1752"/>
              <a:ext cx="368" cy="316"/>
              <a:chOff x="998" y="1752"/>
              <a:chExt cx="368" cy="316"/>
            </a:xfrm>
          </p:grpSpPr>
          <p:sp>
            <p:nvSpPr>
              <p:cNvPr id="477" name="Google Shape;477;p26"/>
              <p:cNvSpPr/>
              <p:nvPr/>
            </p:nvSpPr>
            <p:spPr>
              <a:xfrm>
                <a:off x="998" y="1752"/>
                <a:ext cx="368" cy="316"/>
              </a:xfrm>
              <a:custGeom>
                <a:avLst/>
                <a:gdLst/>
                <a:ahLst/>
                <a:cxnLst/>
                <a:rect l="l" t="t" r="r" b="b"/>
                <a:pathLst>
                  <a:path w="1102" h="948" extrusionOk="0">
                    <a:moveTo>
                      <a:pt x="86" y="0"/>
                    </a:moveTo>
                    <a:lnTo>
                      <a:pt x="1015" y="0"/>
                    </a:lnTo>
                    <a:lnTo>
                      <a:pt x="1035" y="2"/>
                    </a:lnTo>
                    <a:lnTo>
                      <a:pt x="1053" y="6"/>
                    </a:lnTo>
                    <a:lnTo>
                      <a:pt x="1060" y="9"/>
                    </a:lnTo>
                    <a:lnTo>
                      <a:pt x="1068" y="14"/>
                    </a:lnTo>
                    <a:lnTo>
                      <a:pt x="1081" y="26"/>
                    </a:lnTo>
                    <a:lnTo>
                      <a:pt x="1090" y="41"/>
                    </a:lnTo>
                    <a:lnTo>
                      <a:pt x="1097" y="59"/>
                    </a:lnTo>
                    <a:lnTo>
                      <a:pt x="1098" y="69"/>
                    </a:lnTo>
                    <a:lnTo>
                      <a:pt x="1101" y="81"/>
                    </a:lnTo>
                    <a:lnTo>
                      <a:pt x="1102" y="107"/>
                    </a:lnTo>
                    <a:lnTo>
                      <a:pt x="1102" y="842"/>
                    </a:lnTo>
                    <a:lnTo>
                      <a:pt x="1101" y="853"/>
                    </a:lnTo>
                    <a:lnTo>
                      <a:pt x="1101" y="865"/>
                    </a:lnTo>
                    <a:lnTo>
                      <a:pt x="1098" y="876"/>
                    </a:lnTo>
                    <a:lnTo>
                      <a:pt x="1097" y="887"/>
                    </a:lnTo>
                    <a:lnTo>
                      <a:pt x="1093" y="895"/>
                    </a:lnTo>
                    <a:lnTo>
                      <a:pt x="1090" y="905"/>
                    </a:lnTo>
                    <a:lnTo>
                      <a:pt x="1085" y="913"/>
                    </a:lnTo>
                    <a:lnTo>
                      <a:pt x="1081" y="921"/>
                    </a:lnTo>
                    <a:lnTo>
                      <a:pt x="1074" y="926"/>
                    </a:lnTo>
                    <a:lnTo>
                      <a:pt x="1068" y="932"/>
                    </a:lnTo>
                    <a:lnTo>
                      <a:pt x="1060" y="936"/>
                    </a:lnTo>
                    <a:lnTo>
                      <a:pt x="1053" y="941"/>
                    </a:lnTo>
                    <a:lnTo>
                      <a:pt x="1048" y="941"/>
                    </a:lnTo>
                    <a:lnTo>
                      <a:pt x="1045" y="941"/>
                    </a:lnTo>
                    <a:lnTo>
                      <a:pt x="1044" y="941"/>
                    </a:lnTo>
                    <a:lnTo>
                      <a:pt x="1044" y="943"/>
                    </a:lnTo>
                    <a:lnTo>
                      <a:pt x="1035" y="946"/>
                    </a:lnTo>
                    <a:lnTo>
                      <a:pt x="1025" y="947"/>
                    </a:lnTo>
                    <a:lnTo>
                      <a:pt x="1019" y="947"/>
                    </a:lnTo>
                    <a:lnTo>
                      <a:pt x="1016" y="947"/>
                    </a:lnTo>
                    <a:lnTo>
                      <a:pt x="1015" y="947"/>
                    </a:lnTo>
                    <a:lnTo>
                      <a:pt x="1015" y="948"/>
                    </a:lnTo>
                    <a:lnTo>
                      <a:pt x="86" y="948"/>
                    </a:lnTo>
                    <a:lnTo>
                      <a:pt x="66" y="946"/>
                    </a:lnTo>
                    <a:lnTo>
                      <a:pt x="48" y="941"/>
                    </a:lnTo>
                    <a:lnTo>
                      <a:pt x="33" y="932"/>
                    </a:lnTo>
                    <a:lnTo>
                      <a:pt x="21" y="921"/>
                    </a:lnTo>
                    <a:lnTo>
                      <a:pt x="11" y="905"/>
                    </a:lnTo>
                    <a:lnTo>
                      <a:pt x="4" y="887"/>
                    </a:lnTo>
                    <a:lnTo>
                      <a:pt x="0" y="865"/>
                    </a:lnTo>
                    <a:lnTo>
                      <a:pt x="0" y="842"/>
                    </a:lnTo>
                    <a:lnTo>
                      <a:pt x="0" y="107"/>
                    </a:lnTo>
                    <a:lnTo>
                      <a:pt x="0" y="81"/>
                    </a:lnTo>
                    <a:lnTo>
                      <a:pt x="4" y="59"/>
                    </a:lnTo>
                    <a:lnTo>
                      <a:pt x="11" y="41"/>
                    </a:lnTo>
                    <a:lnTo>
                      <a:pt x="21" y="26"/>
                    </a:lnTo>
                    <a:lnTo>
                      <a:pt x="33" y="14"/>
                    </a:lnTo>
                    <a:lnTo>
                      <a:pt x="48" y="6"/>
                    </a:lnTo>
                    <a:lnTo>
                      <a:pt x="66" y="2"/>
                    </a:lnTo>
                    <a:lnTo>
                      <a:pt x="86" y="0"/>
                    </a:lnTo>
                  </a:path>
                </a:pathLst>
              </a:custGeom>
              <a:noFill/>
              <a:ln w="22225"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26"/>
              <p:cNvSpPr/>
              <p:nvPr/>
            </p:nvSpPr>
            <p:spPr>
              <a:xfrm>
                <a:off x="1086" y="1811"/>
                <a:ext cx="205"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New </a:t>
                </a:r>
                <a:endParaRPr sz="2600">
                  <a:solidFill>
                    <a:schemeClr val="dk1"/>
                  </a:solidFill>
                  <a:latin typeface="Calibri"/>
                  <a:ea typeface="Calibri"/>
                  <a:cs typeface="Calibri"/>
                  <a:sym typeface="Calibri"/>
                </a:endParaRPr>
              </a:p>
            </p:txBody>
          </p:sp>
        </p:grpSp>
        <p:sp>
          <p:nvSpPr>
            <p:cNvPr id="479" name="Google Shape;479;p26"/>
            <p:cNvSpPr/>
            <p:nvPr/>
          </p:nvSpPr>
          <p:spPr>
            <a:xfrm>
              <a:off x="1076" y="1914"/>
              <a:ext cx="21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order</a:t>
              </a:r>
              <a:endParaRPr sz="2600">
                <a:solidFill>
                  <a:schemeClr val="dk1"/>
                </a:solidFill>
                <a:latin typeface="Calibri"/>
                <a:ea typeface="Calibri"/>
                <a:cs typeface="Calibri"/>
                <a:sym typeface="Calibri"/>
              </a:endParaRPr>
            </a:p>
          </p:txBody>
        </p:sp>
        <p:grpSp>
          <p:nvGrpSpPr>
            <p:cNvPr id="480" name="Google Shape;480;p26"/>
            <p:cNvGrpSpPr/>
            <p:nvPr/>
          </p:nvGrpSpPr>
          <p:grpSpPr>
            <a:xfrm>
              <a:off x="392" y="1470"/>
              <a:ext cx="373" cy="1399"/>
              <a:chOff x="392" y="1470"/>
              <a:chExt cx="373" cy="1399"/>
            </a:xfrm>
          </p:grpSpPr>
          <p:sp>
            <p:nvSpPr>
              <p:cNvPr id="481" name="Google Shape;481;p26"/>
              <p:cNvSpPr/>
              <p:nvPr/>
            </p:nvSpPr>
            <p:spPr>
              <a:xfrm>
                <a:off x="392" y="2401"/>
                <a:ext cx="373" cy="468"/>
              </a:xfrm>
              <a:custGeom>
                <a:avLst/>
                <a:gdLst/>
                <a:ahLst/>
                <a:cxnLst/>
                <a:rect l="l" t="t" r="r" b="b"/>
                <a:pathLst>
                  <a:path w="1117" h="1402" extrusionOk="0">
                    <a:moveTo>
                      <a:pt x="280" y="0"/>
                    </a:moveTo>
                    <a:lnTo>
                      <a:pt x="280" y="826"/>
                    </a:lnTo>
                    <a:lnTo>
                      <a:pt x="0" y="826"/>
                    </a:lnTo>
                    <a:lnTo>
                      <a:pt x="559" y="1402"/>
                    </a:lnTo>
                    <a:lnTo>
                      <a:pt x="1117" y="826"/>
                    </a:lnTo>
                    <a:lnTo>
                      <a:pt x="839" y="826"/>
                    </a:lnTo>
                    <a:lnTo>
                      <a:pt x="839" y="0"/>
                    </a:lnTo>
                    <a:lnTo>
                      <a:pt x="280" y="0"/>
                    </a:lnTo>
                  </a:path>
                </a:pathLst>
              </a:custGeom>
              <a:noFill/>
              <a:ln w="36500"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6"/>
              <p:cNvSpPr/>
              <p:nvPr/>
            </p:nvSpPr>
            <p:spPr>
              <a:xfrm>
                <a:off x="392" y="1470"/>
                <a:ext cx="373" cy="468"/>
              </a:xfrm>
              <a:custGeom>
                <a:avLst/>
                <a:gdLst/>
                <a:ahLst/>
                <a:cxnLst/>
                <a:rect l="l" t="t" r="r" b="b"/>
                <a:pathLst>
                  <a:path w="1117" h="1404" extrusionOk="0">
                    <a:moveTo>
                      <a:pt x="0" y="577"/>
                    </a:moveTo>
                    <a:lnTo>
                      <a:pt x="559" y="0"/>
                    </a:lnTo>
                    <a:lnTo>
                      <a:pt x="1117" y="577"/>
                    </a:lnTo>
                    <a:lnTo>
                      <a:pt x="839" y="577"/>
                    </a:lnTo>
                    <a:lnTo>
                      <a:pt x="839" y="1404"/>
                    </a:lnTo>
                    <a:lnTo>
                      <a:pt x="280" y="1404"/>
                    </a:lnTo>
                    <a:lnTo>
                      <a:pt x="280" y="577"/>
                    </a:lnTo>
                    <a:lnTo>
                      <a:pt x="0" y="577"/>
                    </a:lnTo>
                  </a:path>
                </a:pathLst>
              </a:custGeom>
              <a:noFill/>
              <a:ln w="36500" cap="flat" cmpd="sng">
                <a:solidFill>
                  <a:srgbClr val="666666"/>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6"/>
              <p:cNvSpPr/>
              <p:nvPr/>
            </p:nvSpPr>
            <p:spPr>
              <a:xfrm>
                <a:off x="430" y="1924"/>
                <a:ext cx="297" cy="509"/>
              </a:xfrm>
              <a:prstGeom prst="rect">
                <a:avLst/>
              </a:prstGeom>
              <a:solidFill>
                <a:srgbClr val="B5121B"/>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84" name="Google Shape;484;p26"/>
              <p:cNvGrpSpPr/>
              <p:nvPr/>
            </p:nvGrpSpPr>
            <p:grpSpPr>
              <a:xfrm>
                <a:off x="392" y="1470"/>
                <a:ext cx="373" cy="1399"/>
                <a:chOff x="392" y="1470"/>
                <a:chExt cx="373" cy="1399"/>
              </a:xfrm>
            </p:grpSpPr>
            <p:sp>
              <p:nvSpPr>
                <p:cNvPr id="485" name="Google Shape;485;p26"/>
                <p:cNvSpPr/>
                <p:nvPr/>
              </p:nvSpPr>
              <p:spPr>
                <a:xfrm>
                  <a:off x="392" y="1470"/>
                  <a:ext cx="373" cy="468"/>
                </a:xfrm>
                <a:custGeom>
                  <a:avLst/>
                  <a:gdLst/>
                  <a:ahLst/>
                  <a:cxnLst/>
                  <a:rect l="l" t="t" r="r" b="b"/>
                  <a:pathLst>
                    <a:path w="1117" h="1404" extrusionOk="0">
                      <a:moveTo>
                        <a:pt x="0" y="577"/>
                      </a:moveTo>
                      <a:lnTo>
                        <a:pt x="280" y="577"/>
                      </a:lnTo>
                      <a:lnTo>
                        <a:pt x="280" y="1404"/>
                      </a:lnTo>
                      <a:lnTo>
                        <a:pt x="839" y="1404"/>
                      </a:lnTo>
                      <a:lnTo>
                        <a:pt x="839" y="577"/>
                      </a:lnTo>
                      <a:lnTo>
                        <a:pt x="1117" y="577"/>
                      </a:lnTo>
                      <a:lnTo>
                        <a:pt x="559" y="0"/>
                      </a:lnTo>
                      <a:lnTo>
                        <a:pt x="0" y="577"/>
                      </a:lnTo>
                      <a:close/>
                    </a:path>
                  </a:pathLst>
                </a:custGeom>
                <a:solidFill>
                  <a:srgbClr val="6AA121"/>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26"/>
                <p:cNvSpPr/>
                <p:nvPr/>
              </p:nvSpPr>
              <p:spPr>
                <a:xfrm>
                  <a:off x="392" y="2401"/>
                  <a:ext cx="373" cy="468"/>
                </a:xfrm>
                <a:custGeom>
                  <a:avLst/>
                  <a:gdLst/>
                  <a:ahLst/>
                  <a:cxnLst/>
                  <a:rect l="l" t="t" r="r" b="b"/>
                  <a:pathLst>
                    <a:path w="1117" h="1402" extrusionOk="0">
                      <a:moveTo>
                        <a:pt x="839" y="0"/>
                      </a:moveTo>
                      <a:lnTo>
                        <a:pt x="280" y="0"/>
                      </a:lnTo>
                      <a:lnTo>
                        <a:pt x="280" y="826"/>
                      </a:lnTo>
                      <a:lnTo>
                        <a:pt x="0" y="826"/>
                      </a:lnTo>
                      <a:lnTo>
                        <a:pt x="559" y="1402"/>
                      </a:lnTo>
                      <a:lnTo>
                        <a:pt x="1117" y="826"/>
                      </a:lnTo>
                      <a:lnTo>
                        <a:pt x="839" y="826"/>
                      </a:lnTo>
                      <a:lnTo>
                        <a:pt x="839" y="0"/>
                      </a:lnTo>
                      <a:close/>
                    </a:path>
                  </a:pathLst>
                </a:custGeom>
                <a:solidFill>
                  <a:srgbClr val="6AA121"/>
                </a:soli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26"/>
                <p:cNvSpPr/>
                <p:nvPr/>
              </p:nvSpPr>
              <p:spPr>
                <a:xfrm>
                  <a:off x="441" y="1935"/>
                  <a:ext cx="275" cy="487"/>
                </a:xfrm>
                <a:prstGeom prst="rect">
                  <a:avLst/>
                </a:prstGeom>
                <a:noFill/>
                <a:ln w="36500" cap="flat" cmpd="sng">
                  <a:solidFill>
                    <a:srgbClr val="4D4D4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26"/>
                <p:cNvSpPr/>
                <p:nvPr/>
              </p:nvSpPr>
              <p:spPr>
                <a:xfrm>
                  <a:off x="461" y="2114"/>
                  <a:ext cx="227"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FFFFFF"/>
                      </a:solidFill>
                      <a:latin typeface="Verdana"/>
                      <a:ea typeface="Verdana"/>
                      <a:cs typeface="Verdana"/>
                      <a:sym typeface="Verdana"/>
                    </a:rPr>
                    <a:t>Value</a:t>
                  </a:r>
                  <a:endParaRPr sz="2600">
                    <a:solidFill>
                      <a:schemeClr val="dk1"/>
                    </a:solidFill>
                    <a:latin typeface="Calibri"/>
                    <a:ea typeface="Calibri"/>
                    <a:cs typeface="Calibri"/>
                    <a:sym typeface="Calibri"/>
                  </a:endParaRPr>
                </a:p>
              </p:txBody>
            </p:sp>
          </p:grpSp>
        </p:grpSp>
        <p:sp>
          <p:nvSpPr>
            <p:cNvPr id="489" name="Google Shape;489;p26"/>
            <p:cNvSpPr/>
            <p:nvPr/>
          </p:nvSpPr>
          <p:spPr>
            <a:xfrm>
              <a:off x="1556" y="1811"/>
              <a:ext cx="33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Process </a:t>
              </a:r>
              <a:endParaRPr sz="2600">
                <a:solidFill>
                  <a:schemeClr val="dk1"/>
                </a:solidFill>
                <a:latin typeface="Calibri"/>
                <a:ea typeface="Calibri"/>
                <a:cs typeface="Calibri"/>
                <a:sym typeface="Calibri"/>
              </a:endParaRPr>
            </a:p>
          </p:txBody>
        </p:sp>
        <p:sp>
          <p:nvSpPr>
            <p:cNvPr id="490" name="Google Shape;490;p26"/>
            <p:cNvSpPr/>
            <p:nvPr/>
          </p:nvSpPr>
          <p:spPr>
            <a:xfrm>
              <a:off x="1603" y="1914"/>
              <a:ext cx="21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order</a:t>
              </a:r>
              <a:endParaRPr sz="2600">
                <a:solidFill>
                  <a:schemeClr val="dk1"/>
                </a:solidFill>
                <a:latin typeface="Calibri"/>
                <a:ea typeface="Calibri"/>
                <a:cs typeface="Calibri"/>
                <a:sym typeface="Calibri"/>
              </a:endParaRPr>
            </a:p>
          </p:txBody>
        </p:sp>
        <p:sp>
          <p:nvSpPr>
            <p:cNvPr id="491" name="Google Shape;491;p26"/>
            <p:cNvSpPr/>
            <p:nvPr/>
          </p:nvSpPr>
          <p:spPr>
            <a:xfrm>
              <a:off x="2092" y="1811"/>
              <a:ext cx="314"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Deliver </a:t>
              </a:r>
              <a:endParaRPr sz="2600">
                <a:solidFill>
                  <a:schemeClr val="dk1"/>
                </a:solidFill>
                <a:latin typeface="Calibri"/>
                <a:ea typeface="Calibri"/>
                <a:cs typeface="Calibri"/>
                <a:sym typeface="Calibri"/>
              </a:endParaRPr>
            </a:p>
          </p:txBody>
        </p:sp>
        <p:sp>
          <p:nvSpPr>
            <p:cNvPr id="492" name="Google Shape;492;p26"/>
            <p:cNvSpPr/>
            <p:nvPr/>
          </p:nvSpPr>
          <p:spPr>
            <a:xfrm>
              <a:off x="2127" y="1914"/>
              <a:ext cx="21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order</a:t>
              </a:r>
              <a:endParaRPr sz="2600">
                <a:solidFill>
                  <a:schemeClr val="dk1"/>
                </a:solidFill>
                <a:latin typeface="Calibri"/>
                <a:ea typeface="Calibri"/>
                <a:cs typeface="Calibri"/>
                <a:sym typeface="Calibri"/>
              </a:endParaRPr>
            </a:p>
          </p:txBody>
        </p:sp>
        <p:sp>
          <p:nvSpPr>
            <p:cNvPr id="493" name="Google Shape;493;p26"/>
            <p:cNvSpPr/>
            <p:nvPr/>
          </p:nvSpPr>
          <p:spPr>
            <a:xfrm>
              <a:off x="2584" y="1811"/>
              <a:ext cx="405"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Warranty </a:t>
              </a:r>
              <a:endParaRPr sz="2600">
                <a:solidFill>
                  <a:schemeClr val="dk1"/>
                </a:solidFill>
                <a:latin typeface="Calibri"/>
                <a:ea typeface="Calibri"/>
                <a:cs typeface="Calibri"/>
                <a:sym typeface="Calibri"/>
              </a:endParaRPr>
            </a:p>
          </p:txBody>
        </p:sp>
        <p:sp>
          <p:nvSpPr>
            <p:cNvPr id="494" name="Google Shape;494;p26"/>
            <p:cNvSpPr/>
            <p:nvPr/>
          </p:nvSpPr>
          <p:spPr>
            <a:xfrm>
              <a:off x="2655" y="1914"/>
              <a:ext cx="216"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claim</a:t>
              </a:r>
              <a:endParaRPr sz="2600">
                <a:solidFill>
                  <a:schemeClr val="dk1"/>
                </a:solidFill>
                <a:latin typeface="Calibri"/>
                <a:ea typeface="Calibri"/>
                <a:cs typeface="Calibri"/>
                <a:sym typeface="Calibri"/>
              </a:endParaRPr>
            </a:p>
          </p:txBody>
        </p:sp>
        <p:sp>
          <p:nvSpPr>
            <p:cNvPr id="495" name="Google Shape;495;p26"/>
            <p:cNvSpPr/>
            <p:nvPr/>
          </p:nvSpPr>
          <p:spPr>
            <a:xfrm>
              <a:off x="3201" y="2342"/>
              <a:ext cx="351"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Fulfilled </a:t>
              </a:r>
              <a:endParaRPr sz="2600">
                <a:solidFill>
                  <a:schemeClr val="dk1"/>
                </a:solidFill>
                <a:latin typeface="Calibri"/>
                <a:ea typeface="Calibri"/>
                <a:cs typeface="Calibri"/>
                <a:sym typeface="Calibri"/>
              </a:endParaRPr>
            </a:p>
          </p:txBody>
        </p:sp>
        <p:sp>
          <p:nvSpPr>
            <p:cNvPr id="496" name="Google Shape;496;p26"/>
            <p:cNvSpPr/>
            <p:nvPr/>
          </p:nvSpPr>
          <p:spPr>
            <a:xfrm>
              <a:off x="3254" y="2445"/>
              <a:ext cx="21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order</a:t>
              </a:r>
              <a:endParaRPr sz="2600">
                <a:solidFill>
                  <a:schemeClr val="dk1"/>
                </a:solidFill>
                <a:latin typeface="Calibri"/>
                <a:ea typeface="Calibri"/>
                <a:cs typeface="Calibri"/>
                <a:sym typeface="Calibri"/>
              </a:endParaRPr>
            </a:p>
          </p:txBody>
        </p:sp>
        <p:sp>
          <p:nvSpPr>
            <p:cNvPr id="497" name="Google Shape;497;p26"/>
            <p:cNvSpPr/>
            <p:nvPr/>
          </p:nvSpPr>
          <p:spPr>
            <a:xfrm>
              <a:off x="4122" y="2342"/>
              <a:ext cx="204"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Aged</a:t>
              </a:r>
              <a:endParaRPr sz="2600">
                <a:solidFill>
                  <a:schemeClr val="dk1"/>
                </a:solidFill>
                <a:latin typeface="Calibri"/>
                <a:ea typeface="Calibri"/>
                <a:cs typeface="Calibri"/>
                <a:sym typeface="Calibri"/>
              </a:endParaRPr>
            </a:p>
          </p:txBody>
        </p:sp>
        <p:sp>
          <p:nvSpPr>
            <p:cNvPr id="498" name="Google Shape;498;p26"/>
            <p:cNvSpPr/>
            <p:nvPr/>
          </p:nvSpPr>
          <p:spPr>
            <a:xfrm>
              <a:off x="4134" y="2445"/>
              <a:ext cx="179"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data</a:t>
              </a:r>
              <a:endParaRPr sz="2600">
                <a:solidFill>
                  <a:schemeClr val="dk1"/>
                </a:solidFill>
                <a:latin typeface="Calibri"/>
                <a:ea typeface="Calibri"/>
                <a:cs typeface="Calibri"/>
                <a:sym typeface="Calibri"/>
              </a:endParaRPr>
            </a:p>
          </p:txBody>
        </p:sp>
        <p:sp>
          <p:nvSpPr>
            <p:cNvPr id="499" name="Google Shape;499;p26"/>
            <p:cNvSpPr/>
            <p:nvPr/>
          </p:nvSpPr>
          <p:spPr>
            <a:xfrm>
              <a:off x="4653" y="2342"/>
              <a:ext cx="380"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Warranty</a:t>
              </a:r>
              <a:endParaRPr sz="2600">
                <a:solidFill>
                  <a:schemeClr val="dk1"/>
                </a:solidFill>
                <a:latin typeface="Calibri"/>
                <a:ea typeface="Calibri"/>
                <a:cs typeface="Calibri"/>
                <a:sym typeface="Calibri"/>
              </a:endParaRPr>
            </a:p>
          </p:txBody>
        </p:sp>
        <p:sp>
          <p:nvSpPr>
            <p:cNvPr id="500" name="Google Shape;500;p26"/>
            <p:cNvSpPr/>
            <p:nvPr/>
          </p:nvSpPr>
          <p:spPr>
            <a:xfrm>
              <a:off x="4704" y="2445"/>
              <a:ext cx="277" cy="8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900" b="1">
                  <a:solidFill>
                    <a:srgbClr val="000000"/>
                  </a:solidFill>
                  <a:latin typeface="Verdana"/>
                  <a:ea typeface="Verdana"/>
                  <a:cs typeface="Verdana"/>
                  <a:sym typeface="Verdana"/>
                </a:rPr>
                <a:t>Voided</a:t>
              </a:r>
              <a:endParaRPr sz="2600">
                <a:solidFill>
                  <a:schemeClr val="dk1"/>
                </a:solidFill>
                <a:latin typeface="Calibri"/>
                <a:ea typeface="Calibri"/>
                <a:cs typeface="Calibri"/>
                <a:sym typeface="Calibri"/>
              </a:endParaRPr>
            </a:p>
          </p:txBody>
        </p:sp>
        <p:grpSp>
          <p:nvGrpSpPr>
            <p:cNvPr id="501" name="Google Shape;501;p26"/>
            <p:cNvGrpSpPr/>
            <p:nvPr/>
          </p:nvGrpSpPr>
          <p:grpSpPr>
            <a:xfrm>
              <a:off x="949" y="1165"/>
              <a:ext cx="3872" cy="275"/>
              <a:chOff x="949" y="1165"/>
              <a:chExt cx="3872" cy="275"/>
            </a:xfrm>
          </p:grpSpPr>
          <p:sp>
            <p:nvSpPr>
              <p:cNvPr id="502" name="Google Shape;502;p26"/>
              <p:cNvSpPr/>
              <p:nvPr/>
            </p:nvSpPr>
            <p:spPr>
              <a:xfrm>
                <a:off x="949" y="1165"/>
                <a:ext cx="3872" cy="275"/>
              </a:xfrm>
              <a:custGeom>
                <a:avLst/>
                <a:gdLst/>
                <a:ahLst/>
                <a:cxnLst/>
                <a:rect l="l" t="t" r="r" b="b"/>
                <a:pathLst>
                  <a:path w="11616" h="825" extrusionOk="0">
                    <a:moveTo>
                      <a:pt x="10991" y="201"/>
                    </a:moveTo>
                    <a:lnTo>
                      <a:pt x="0" y="201"/>
                    </a:lnTo>
                    <a:lnTo>
                      <a:pt x="0" y="610"/>
                    </a:lnTo>
                    <a:lnTo>
                      <a:pt x="10996" y="610"/>
                    </a:lnTo>
                    <a:lnTo>
                      <a:pt x="10996" y="825"/>
                    </a:lnTo>
                    <a:lnTo>
                      <a:pt x="11616" y="403"/>
                    </a:lnTo>
                    <a:lnTo>
                      <a:pt x="10991" y="0"/>
                    </a:lnTo>
                    <a:lnTo>
                      <a:pt x="10991" y="201"/>
                    </a:lnTo>
                  </a:path>
                </a:pathLst>
              </a:custGeom>
              <a:noFill/>
              <a:ln w="36500"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26"/>
              <p:cNvSpPr/>
              <p:nvPr/>
            </p:nvSpPr>
            <p:spPr>
              <a:xfrm>
                <a:off x="2608" y="1251"/>
                <a:ext cx="388" cy="10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100" b="1">
                    <a:solidFill>
                      <a:srgbClr val="FFFFFF"/>
                    </a:solidFill>
                    <a:latin typeface="Verdana"/>
                    <a:ea typeface="Verdana"/>
                    <a:cs typeface="Verdana"/>
                    <a:sym typeface="Verdana"/>
                  </a:rPr>
                  <a:t>Protect </a:t>
                </a:r>
                <a:endParaRPr sz="2600">
                  <a:solidFill>
                    <a:schemeClr val="dk1"/>
                  </a:solidFill>
                  <a:latin typeface="Calibri"/>
                  <a:ea typeface="Calibri"/>
                  <a:cs typeface="Calibri"/>
                  <a:sym typeface="Calibri"/>
                </a:endParaRPr>
              </a:p>
            </p:txBody>
          </p:sp>
        </p:grpSp>
        <p:sp>
          <p:nvSpPr>
            <p:cNvPr id="504" name="Google Shape;504;p26"/>
            <p:cNvSpPr/>
            <p:nvPr/>
          </p:nvSpPr>
          <p:spPr>
            <a:xfrm>
              <a:off x="5339" y="2129"/>
              <a:ext cx="141" cy="88"/>
            </a:xfrm>
            <a:custGeom>
              <a:avLst/>
              <a:gdLst/>
              <a:ahLst/>
              <a:cxnLst/>
              <a:rect l="l" t="t" r="r" b="b"/>
              <a:pathLst>
                <a:path w="425" h="264" extrusionOk="0">
                  <a:moveTo>
                    <a:pt x="425" y="25"/>
                  </a:moveTo>
                  <a:lnTo>
                    <a:pt x="425" y="0"/>
                  </a:lnTo>
                  <a:lnTo>
                    <a:pt x="0" y="239"/>
                  </a:lnTo>
                  <a:lnTo>
                    <a:pt x="0" y="264"/>
                  </a:lnTo>
                  <a:lnTo>
                    <a:pt x="425" y="25"/>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26"/>
            <p:cNvSpPr/>
            <p:nvPr/>
          </p:nvSpPr>
          <p:spPr>
            <a:xfrm>
              <a:off x="785" y="2049"/>
              <a:ext cx="4695" cy="160"/>
            </a:xfrm>
            <a:custGeom>
              <a:avLst/>
              <a:gdLst/>
              <a:ahLst/>
              <a:cxnLst/>
              <a:rect l="l" t="t" r="r" b="b"/>
              <a:pathLst>
                <a:path w="14085" h="479" extrusionOk="0">
                  <a:moveTo>
                    <a:pt x="14085" y="240"/>
                  </a:moveTo>
                  <a:lnTo>
                    <a:pt x="14085" y="239"/>
                  </a:lnTo>
                  <a:lnTo>
                    <a:pt x="13660" y="0"/>
                  </a:lnTo>
                  <a:lnTo>
                    <a:pt x="13660" y="171"/>
                  </a:lnTo>
                  <a:lnTo>
                    <a:pt x="0" y="171"/>
                  </a:lnTo>
                  <a:lnTo>
                    <a:pt x="0" y="307"/>
                  </a:lnTo>
                  <a:lnTo>
                    <a:pt x="13660" y="307"/>
                  </a:lnTo>
                  <a:lnTo>
                    <a:pt x="13660" y="309"/>
                  </a:lnTo>
                  <a:lnTo>
                    <a:pt x="13660" y="479"/>
                  </a:lnTo>
                  <a:lnTo>
                    <a:pt x="14085" y="240"/>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06" name="Google Shape;506;p26"/>
            <p:cNvGrpSpPr/>
            <p:nvPr/>
          </p:nvGrpSpPr>
          <p:grpSpPr>
            <a:xfrm>
              <a:off x="785" y="2049"/>
              <a:ext cx="4695" cy="160"/>
              <a:chOff x="785" y="2049"/>
              <a:chExt cx="4695" cy="160"/>
            </a:xfrm>
          </p:grpSpPr>
          <p:sp>
            <p:nvSpPr>
              <p:cNvPr id="507" name="Google Shape;507;p26"/>
              <p:cNvSpPr/>
              <p:nvPr/>
            </p:nvSpPr>
            <p:spPr>
              <a:xfrm>
                <a:off x="5339" y="2129"/>
                <a:ext cx="141" cy="80"/>
              </a:xfrm>
              <a:custGeom>
                <a:avLst/>
                <a:gdLst/>
                <a:ahLst/>
                <a:cxnLst/>
                <a:rect l="l" t="t" r="r" b="b"/>
                <a:pathLst>
                  <a:path w="425" h="239" extrusionOk="0">
                    <a:moveTo>
                      <a:pt x="0" y="69"/>
                    </a:moveTo>
                    <a:lnTo>
                      <a:pt x="0" y="239"/>
                    </a:lnTo>
                    <a:lnTo>
                      <a:pt x="425" y="0"/>
                    </a:lnTo>
                  </a:path>
                </a:pathLst>
              </a:custGeom>
              <a:noFill/>
              <a:ln w="36500"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26"/>
              <p:cNvSpPr/>
              <p:nvPr/>
            </p:nvSpPr>
            <p:spPr>
              <a:xfrm>
                <a:off x="785" y="2049"/>
                <a:ext cx="4695" cy="103"/>
              </a:xfrm>
              <a:custGeom>
                <a:avLst/>
                <a:gdLst/>
                <a:ahLst/>
                <a:cxnLst/>
                <a:rect l="l" t="t" r="r" b="b"/>
                <a:pathLst>
                  <a:path w="14085" h="307" extrusionOk="0">
                    <a:moveTo>
                      <a:pt x="14085" y="239"/>
                    </a:moveTo>
                    <a:lnTo>
                      <a:pt x="13660" y="0"/>
                    </a:lnTo>
                    <a:lnTo>
                      <a:pt x="13660" y="171"/>
                    </a:lnTo>
                    <a:lnTo>
                      <a:pt x="0" y="171"/>
                    </a:lnTo>
                    <a:lnTo>
                      <a:pt x="0" y="307"/>
                    </a:lnTo>
                    <a:lnTo>
                      <a:pt x="13660" y="307"/>
                    </a:lnTo>
                  </a:path>
                </a:pathLst>
              </a:custGeom>
              <a:noFill/>
              <a:ln w="36500"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09" name="Google Shape;509;p26"/>
            <p:cNvSpPr/>
            <p:nvPr/>
          </p:nvSpPr>
          <p:spPr>
            <a:xfrm>
              <a:off x="4981" y="1981"/>
              <a:ext cx="241" cy="106"/>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100" b="1">
                  <a:solidFill>
                    <a:srgbClr val="FFFFFF"/>
                  </a:solidFill>
                  <a:latin typeface="Verdana"/>
                  <a:ea typeface="Verdana"/>
                  <a:cs typeface="Verdana"/>
                  <a:sym typeface="Verdana"/>
                </a:rPr>
                <a:t>Time</a:t>
              </a:r>
              <a:endParaRPr sz="26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sp>
        <p:nvSpPr>
          <p:cNvPr id="516" name="Google Shape;516;p27"/>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 Management (ILM) Process Overview</a:t>
            </a:r>
            <a:endParaRPr sz="2400" b="1" i="0" u="none" strike="noStrike" cap="none">
              <a:solidFill>
                <a:schemeClr val="dk1"/>
              </a:solidFill>
              <a:latin typeface="Times New Roman"/>
              <a:ea typeface="Times New Roman"/>
              <a:cs typeface="Times New Roman"/>
              <a:sym typeface="Times New Roman"/>
            </a:endParaRPr>
          </a:p>
        </p:txBody>
      </p:sp>
      <p:sp>
        <p:nvSpPr>
          <p:cNvPr id="517" name="Google Shape;517;p2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518" name="Google Shape;518;p27"/>
          <p:cNvGrpSpPr/>
          <p:nvPr/>
        </p:nvGrpSpPr>
        <p:grpSpPr>
          <a:xfrm>
            <a:off x="1606880" y="2521452"/>
            <a:ext cx="8699500" cy="3495675"/>
            <a:chOff x="162" y="1293"/>
            <a:chExt cx="5480" cy="2202"/>
          </a:xfrm>
        </p:grpSpPr>
        <p:sp>
          <p:nvSpPr>
            <p:cNvPr id="519" name="Google Shape;519;p27"/>
            <p:cNvSpPr/>
            <p:nvPr/>
          </p:nvSpPr>
          <p:spPr>
            <a:xfrm>
              <a:off x="162" y="1293"/>
              <a:ext cx="5436" cy="2202"/>
            </a:xfrm>
            <a:prstGeom prst="ellipse">
              <a:avLst/>
            </a:prstGeom>
            <a:gradFill>
              <a:gsLst>
                <a:gs pos="0">
                  <a:srgbClr val="FFFF99"/>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27"/>
            <p:cNvSpPr/>
            <p:nvPr/>
          </p:nvSpPr>
          <p:spPr>
            <a:xfrm>
              <a:off x="206" y="1293"/>
              <a:ext cx="5436" cy="2148"/>
            </a:xfrm>
            <a:prstGeom prst="ellipse">
              <a:avLst/>
            </a:prstGeom>
            <a:gradFill>
              <a:gsLst>
                <a:gs pos="0">
                  <a:schemeClr val="accent1"/>
                </a:gs>
                <a:gs pos="100000">
                  <a:srgbClr val="FFFF9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27"/>
            <p:cNvSpPr/>
            <p:nvPr/>
          </p:nvSpPr>
          <p:spPr>
            <a:xfrm>
              <a:off x="468" y="1344"/>
              <a:ext cx="4788" cy="2052"/>
            </a:xfrm>
            <a:custGeom>
              <a:avLst/>
              <a:gdLst/>
              <a:ahLst/>
              <a:cxnLst/>
              <a:rect l="l" t="t" r="r" b="b"/>
              <a:pathLst>
                <a:path w="21600" h="21600" extrusionOk="0">
                  <a:moveTo>
                    <a:pt x="13370" y="4179"/>
                  </a:moveTo>
                  <a:cubicBezTo>
                    <a:pt x="12551" y="3861"/>
                    <a:pt x="11679" y="3698"/>
                    <a:pt x="10800" y="3698"/>
                  </a:cubicBezTo>
                  <a:cubicBezTo>
                    <a:pt x="7042" y="3697"/>
                    <a:pt x="3934" y="6625"/>
                    <a:pt x="3710" y="10376"/>
                  </a:cubicBezTo>
                  <a:lnTo>
                    <a:pt x="19" y="10155"/>
                  </a:lnTo>
                  <a:cubicBezTo>
                    <a:pt x="360" y="4451"/>
                    <a:pt x="5085" y="-1"/>
                    <a:pt x="10800" y="0"/>
                  </a:cubicBezTo>
                  <a:cubicBezTo>
                    <a:pt x="12137" y="0"/>
                    <a:pt x="13462" y="248"/>
                    <a:pt x="14709" y="732"/>
                  </a:cubicBezTo>
                  <a:lnTo>
                    <a:pt x="15686" y="-1785"/>
                  </a:lnTo>
                  <a:lnTo>
                    <a:pt x="18281" y="4102"/>
                  </a:lnTo>
                  <a:lnTo>
                    <a:pt x="12393" y="6696"/>
                  </a:lnTo>
                  <a:lnTo>
                    <a:pt x="13370" y="4179"/>
                  </a:lnTo>
                  <a:close/>
                </a:path>
              </a:pathLst>
            </a:custGeom>
            <a:solidFill>
              <a:schemeClr val="hlink">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27"/>
            <p:cNvSpPr/>
            <p:nvPr/>
          </p:nvSpPr>
          <p:spPr>
            <a:xfrm>
              <a:off x="1185" y="2151"/>
              <a:ext cx="516" cy="372"/>
            </a:xfrm>
            <a:prstGeom prst="rightArrow">
              <a:avLst>
                <a:gd name="adj1" fmla="val 67389"/>
                <a:gd name="adj2" fmla="val 44554"/>
              </a:avLst>
            </a:prstGeom>
            <a:solidFill>
              <a:schemeClr val="hlink">
                <a:alpha val="79607"/>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27"/>
            <p:cNvSpPr/>
            <p:nvPr/>
          </p:nvSpPr>
          <p:spPr>
            <a:xfrm>
              <a:off x="2499" y="2151"/>
              <a:ext cx="516" cy="372"/>
            </a:xfrm>
            <a:prstGeom prst="rightArrow">
              <a:avLst>
                <a:gd name="adj1" fmla="val 67389"/>
                <a:gd name="adj2" fmla="val 44554"/>
              </a:avLst>
            </a:prstGeom>
            <a:solidFill>
              <a:schemeClr val="hlink">
                <a:alpha val="79607"/>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27"/>
            <p:cNvSpPr/>
            <p:nvPr/>
          </p:nvSpPr>
          <p:spPr>
            <a:xfrm>
              <a:off x="3825" y="2151"/>
              <a:ext cx="516" cy="372"/>
            </a:xfrm>
            <a:prstGeom prst="rightArrow">
              <a:avLst>
                <a:gd name="adj1" fmla="val 67389"/>
                <a:gd name="adj2" fmla="val 44554"/>
              </a:avLst>
            </a:prstGeom>
            <a:solidFill>
              <a:schemeClr val="hlink">
                <a:alpha val="79607"/>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27"/>
            <p:cNvSpPr/>
            <p:nvPr/>
          </p:nvSpPr>
          <p:spPr>
            <a:xfrm>
              <a:off x="390" y="1893"/>
              <a:ext cx="984" cy="984"/>
            </a:xfrm>
            <a:prstGeom prst="ellipse">
              <a:avLst/>
            </a:prstGeom>
            <a:gradFill>
              <a:gsLst>
                <a:gs pos="0">
                  <a:srgbClr val="FFFF99"/>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27"/>
            <p:cNvSpPr/>
            <p:nvPr/>
          </p:nvSpPr>
          <p:spPr>
            <a:xfrm>
              <a:off x="1710" y="1893"/>
              <a:ext cx="984" cy="984"/>
            </a:xfrm>
            <a:prstGeom prst="ellipse">
              <a:avLst/>
            </a:prstGeom>
            <a:gradFill>
              <a:gsLst>
                <a:gs pos="0">
                  <a:srgbClr val="FFFF99"/>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27"/>
            <p:cNvSpPr/>
            <p:nvPr/>
          </p:nvSpPr>
          <p:spPr>
            <a:xfrm>
              <a:off x="3030" y="1893"/>
              <a:ext cx="984" cy="984"/>
            </a:xfrm>
            <a:prstGeom prst="ellipse">
              <a:avLst/>
            </a:prstGeom>
            <a:gradFill>
              <a:gsLst>
                <a:gs pos="0">
                  <a:srgbClr val="FFFF99"/>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27"/>
            <p:cNvSpPr/>
            <p:nvPr/>
          </p:nvSpPr>
          <p:spPr>
            <a:xfrm>
              <a:off x="4350" y="1893"/>
              <a:ext cx="984" cy="984"/>
            </a:xfrm>
            <a:prstGeom prst="ellipse">
              <a:avLst/>
            </a:prstGeom>
            <a:gradFill>
              <a:gsLst>
                <a:gs pos="0">
                  <a:srgbClr val="FFFF99"/>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27"/>
            <p:cNvSpPr/>
            <p:nvPr/>
          </p:nvSpPr>
          <p:spPr>
            <a:xfrm>
              <a:off x="400" y="1845"/>
              <a:ext cx="984" cy="984"/>
            </a:xfrm>
            <a:prstGeom prst="ellipse">
              <a:avLst/>
            </a:prstGeom>
            <a:gradFill>
              <a:gsLst>
                <a:gs pos="0">
                  <a:schemeClr val="accent1"/>
                </a:gs>
                <a:gs pos="100000">
                  <a:srgbClr val="FFFF9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27"/>
            <p:cNvSpPr/>
            <p:nvPr/>
          </p:nvSpPr>
          <p:spPr>
            <a:xfrm rot="10800000">
              <a:off x="468" y="1338"/>
              <a:ext cx="4788" cy="2052"/>
            </a:xfrm>
            <a:custGeom>
              <a:avLst/>
              <a:gdLst/>
              <a:ahLst/>
              <a:cxnLst/>
              <a:rect l="l" t="t" r="r" b="b"/>
              <a:pathLst>
                <a:path w="21600" h="21600" extrusionOk="0">
                  <a:moveTo>
                    <a:pt x="13370" y="4179"/>
                  </a:moveTo>
                  <a:cubicBezTo>
                    <a:pt x="12551" y="3861"/>
                    <a:pt x="11679" y="3698"/>
                    <a:pt x="10800" y="3698"/>
                  </a:cubicBezTo>
                  <a:cubicBezTo>
                    <a:pt x="7042" y="3697"/>
                    <a:pt x="3934" y="6625"/>
                    <a:pt x="3710" y="10376"/>
                  </a:cubicBezTo>
                  <a:lnTo>
                    <a:pt x="19" y="10155"/>
                  </a:lnTo>
                  <a:cubicBezTo>
                    <a:pt x="360" y="4451"/>
                    <a:pt x="5085" y="-1"/>
                    <a:pt x="10800" y="0"/>
                  </a:cubicBezTo>
                  <a:cubicBezTo>
                    <a:pt x="12137" y="0"/>
                    <a:pt x="13462" y="248"/>
                    <a:pt x="14709" y="732"/>
                  </a:cubicBezTo>
                  <a:lnTo>
                    <a:pt x="15686" y="-1785"/>
                  </a:lnTo>
                  <a:lnTo>
                    <a:pt x="18281" y="4102"/>
                  </a:lnTo>
                  <a:lnTo>
                    <a:pt x="12393" y="6696"/>
                  </a:lnTo>
                  <a:lnTo>
                    <a:pt x="13370" y="4179"/>
                  </a:lnTo>
                  <a:close/>
                </a:path>
              </a:pathLst>
            </a:custGeom>
            <a:solidFill>
              <a:srgbClr val="C63C21">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27"/>
            <p:cNvSpPr/>
            <p:nvPr/>
          </p:nvSpPr>
          <p:spPr>
            <a:xfrm>
              <a:off x="1701" y="1845"/>
              <a:ext cx="984" cy="984"/>
            </a:xfrm>
            <a:prstGeom prst="ellipse">
              <a:avLst/>
            </a:prstGeom>
            <a:gradFill>
              <a:gsLst>
                <a:gs pos="0">
                  <a:schemeClr val="accent1"/>
                </a:gs>
                <a:gs pos="100000">
                  <a:srgbClr val="FFFF9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27"/>
            <p:cNvSpPr/>
            <p:nvPr/>
          </p:nvSpPr>
          <p:spPr>
            <a:xfrm>
              <a:off x="3030" y="1845"/>
              <a:ext cx="984" cy="984"/>
            </a:xfrm>
            <a:prstGeom prst="ellipse">
              <a:avLst/>
            </a:prstGeom>
            <a:gradFill>
              <a:gsLst>
                <a:gs pos="0">
                  <a:schemeClr val="accent1"/>
                </a:gs>
                <a:gs pos="100000">
                  <a:srgbClr val="FFFF9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27"/>
            <p:cNvSpPr/>
            <p:nvPr/>
          </p:nvSpPr>
          <p:spPr>
            <a:xfrm>
              <a:off x="4350" y="1845"/>
              <a:ext cx="984" cy="984"/>
            </a:xfrm>
            <a:prstGeom prst="ellipse">
              <a:avLst/>
            </a:prstGeom>
            <a:gradFill>
              <a:gsLst>
                <a:gs pos="0">
                  <a:schemeClr val="accent1"/>
                </a:gs>
                <a:gs pos="100000">
                  <a:srgbClr val="FFFF99"/>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27"/>
            <p:cNvSpPr/>
            <p:nvPr/>
          </p:nvSpPr>
          <p:spPr>
            <a:xfrm>
              <a:off x="2072" y="1450"/>
              <a:ext cx="1484" cy="2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rgbClr val="234185"/>
                  </a:solidFill>
                  <a:latin typeface="Calibri"/>
                  <a:ea typeface="Calibri"/>
                  <a:cs typeface="Calibri"/>
                  <a:sym typeface="Calibri"/>
                </a:rPr>
                <a:t>AUTOMATED</a:t>
              </a:r>
              <a:endParaRPr/>
            </a:p>
          </p:txBody>
        </p:sp>
        <p:sp>
          <p:nvSpPr>
            <p:cNvPr id="535" name="Google Shape;535;p27"/>
            <p:cNvSpPr/>
            <p:nvPr/>
          </p:nvSpPr>
          <p:spPr>
            <a:xfrm>
              <a:off x="2264" y="3088"/>
              <a:ext cx="1100" cy="2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accent2"/>
                  </a:solidFill>
                  <a:latin typeface="Calibri"/>
                  <a:ea typeface="Calibri"/>
                  <a:cs typeface="Calibri"/>
                  <a:sym typeface="Calibri"/>
                </a:rPr>
                <a:t>FLEXIBLE</a:t>
              </a:r>
              <a:endParaRPr/>
            </a:p>
          </p:txBody>
        </p:sp>
        <p:sp>
          <p:nvSpPr>
            <p:cNvPr id="536" name="Google Shape;536;p27"/>
            <p:cNvSpPr/>
            <p:nvPr/>
          </p:nvSpPr>
          <p:spPr>
            <a:xfrm>
              <a:off x="554" y="1983"/>
              <a:ext cx="928" cy="7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accent2"/>
                  </a:solidFill>
                  <a:latin typeface="Calibri"/>
                  <a:ea typeface="Calibri"/>
                  <a:cs typeface="Calibri"/>
                  <a:sym typeface="Calibri"/>
                </a:rPr>
                <a:t>Classify</a:t>
              </a:r>
              <a:r>
                <a:rPr lang="en-US" sz="1600" b="1">
                  <a:solidFill>
                    <a:schemeClr val="dk2"/>
                  </a:solidFill>
                  <a:latin typeface="Calibri"/>
                  <a:ea typeface="Calibri"/>
                  <a:cs typeface="Calibri"/>
                  <a:sym typeface="Calibri"/>
                </a:rPr>
                <a:t/>
              </a:r>
              <a:br>
                <a:rPr lang="en-US" sz="1600" b="1">
                  <a:solidFill>
                    <a:schemeClr val="dk2"/>
                  </a:solidFill>
                  <a:latin typeface="Calibri"/>
                  <a:ea typeface="Calibri"/>
                  <a:cs typeface="Calibri"/>
                  <a:sym typeface="Calibri"/>
                </a:rPr>
              </a:br>
              <a:r>
                <a:rPr lang="en-US" sz="1600" b="1">
                  <a:solidFill>
                    <a:schemeClr val="dk2"/>
                  </a:solidFill>
                  <a:latin typeface="Calibri"/>
                  <a:ea typeface="Calibri"/>
                  <a:cs typeface="Calibri"/>
                  <a:sym typeface="Calibri"/>
                </a:rPr>
                <a:t>data /</a:t>
              </a:r>
              <a:br>
                <a:rPr lang="en-US" sz="1600" b="1">
                  <a:solidFill>
                    <a:schemeClr val="dk2"/>
                  </a:solidFill>
                  <a:latin typeface="Calibri"/>
                  <a:ea typeface="Calibri"/>
                  <a:cs typeface="Calibri"/>
                  <a:sym typeface="Calibri"/>
                </a:rPr>
              </a:br>
              <a:r>
                <a:rPr lang="en-US" sz="1600" b="1">
                  <a:solidFill>
                    <a:schemeClr val="dk2"/>
                  </a:solidFill>
                  <a:latin typeface="Calibri"/>
                  <a:ea typeface="Calibri"/>
                  <a:cs typeface="Calibri"/>
                  <a:sym typeface="Calibri"/>
                </a:rPr>
                <a:t>applications based on business rules</a:t>
              </a:r>
              <a:endParaRPr/>
            </a:p>
          </p:txBody>
        </p:sp>
        <p:sp>
          <p:nvSpPr>
            <p:cNvPr id="537" name="Google Shape;537;p27"/>
            <p:cNvSpPr/>
            <p:nvPr/>
          </p:nvSpPr>
          <p:spPr>
            <a:xfrm>
              <a:off x="1905" y="1929"/>
              <a:ext cx="882" cy="7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accent2"/>
                  </a:solidFill>
                  <a:latin typeface="Calibri"/>
                  <a:ea typeface="Calibri"/>
                  <a:cs typeface="Calibri"/>
                  <a:sym typeface="Calibri"/>
                </a:rPr>
                <a:t>Implement</a:t>
              </a:r>
              <a:r>
                <a:rPr lang="en-US" sz="1600" b="1">
                  <a:solidFill>
                    <a:schemeClr val="dk2"/>
                  </a:solidFill>
                  <a:latin typeface="Calibri"/>
                  <a:ea typeface="Calibri"/>
                  <a:cs typeface="Calibri"/>
                  <a:sym typeface="Calibri"/>
                </a:rPr>
                <a:t> policies with information management tools</a:t>
              </a:r>
              <a:endParaRPr/>
            </a:p>
          </p:txBody>
        </p:sp>
        <p:sp>
          <p:nvSpPr>
            <p:cNvPr id="538" name="Google Shape;538;p27"/>
            <p:cNvSpPr/>
            <p:nvPr/>
          </p:nvSpPr>
          <p:spPr>
            <a:xfrm>
              <a:off x="3190" y="2027"/>
              <a:ext cx="810" cy="62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accent2"/>
                  </a:solidFill>
                  <a:latin typeface="Calibri"/>
                  <a:ea typeface="Calibri"/>
                  <a:cs typeface="Calibri"/>
                  <a:sym typeface="Calibri"/>
                </a:rPr>
                <a:t>Integrated management </a:t>
              </a:r>
              <a:endParaRPr/>
            </a:p>
            <a:p>
              <a:pPr marL="0" marR="0" lvl="0" indent="0" algn="l" rtl="0">
                <a:spcBef>
                  <a:spcPts val="0"/>
                </a:spcBef>
                <a:spcAft>
                  <a:spcPts val="0"/>
                </a:spcAft>
                <a:buNone/>
              </a:pPr>
              <a:r>
                <a:rPr lang="en-US" sz="1600" b="1">
                  <a:solidFill>
                    <a:schemeClr val="dk2"/>
                  </a:solidFill>
                  <a:latin typeface="Calibri"/>
                  <a:ea typeface="Calibri"/>
                  <a:cs typeface="Calibri"/>
                  <a:sym typeface="Calibri"/>
                </a:rPr>
                <a:t>of</a:t>
              </a:r>
              <a:r>
                <a:rPr lang="en-US" sz="1600" b="1">
                  <a:solidFill>
                    <a:schemeClr val="accent2"/>
                  </a:solidFill>
                  <a:latin typeface="Calibri"/>
                  <a:ea typeface="Calibri"/>
                  <a:cs typeface="Calibri"/>
                  <a:sym typeface="Calibri"/>
                </a:rPr>
                <a:t> </a:t>
              </a:r>
              <a:r>
                <a:rPr lang="en-US" sz="1600" b="1">
                  <a:solidFill>
                    <a:schemeClr val="dk2"/>
                  </a:solidFill>
                  <a:latin typeface="Calibri"/>
                  <a:ea typeface="Calibri"/>
                  <a:cs typeface="Calibri"/>
                  <a:sym typeface="Calibri"/>
                </a:rPr>
                <a:t>storage environment</a:t>
              </a:r>
              <a:endParaRPr/>
            </a:p>
          </p:txBody>
        </p:sp>
        <p:sp>
          <p:nvSpPr>
            <p:cNvPr id="539" name="Google Shape;539;p27"/>
            <p:cNvSpPr/>
            <p:nvPr/>
          </p:nvSpPr>
          <p:spPr>
            <a:xfrm>
              <a:off x="4497" y="1954"/>
              <a:ext cx="764" cy="7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accent2"/>
                  </a:solidFill>
                  <a:latin typeface="Calibri"/>
                  <a:ea typeface="Calibri"/>
                  <a:cs typeface="Calibri"/>
                  <a:sym typeface="Calibri"/>
                </a:rPr>
                <a:t>Organize</a:t>
              </a:r>
              <a:r>
                <a:rPr lang="en-US" sz="1600" b="1">
                  <a:solidFill>
                    <a:schemeClr val="dk2"/>
                  </a:solidFill>
                  <a:latin typeface="Calibri"/>
                  <a:ea typeface="Calibri"/>
                  <a:cs typeface="Calibri"/>
                  <a:sym typeface="Calibri"/>
                </a:rPr>
                <a:t/>
              </a:r>
              <a:br>
                <a:rPr lang="en-US" sz="1600" b="1">
                  <a:solidFill>
                    <a:schemeClr val="dk2"/>
                  </a:solidFill>
                  <a:latin typeface="Calibri"/>
                  <a:ea typeface="Calibri"/>
                  <a:cs typeface="Calibri"/>
                  <a:sym typeface="Calibri"/>
                </a:rPr>
              </a:br>
              <a:r>
                <a:rPr lang="en-US" sz="1600" b="1">
                  <a:solidFill>
                    <a:schemeClr val="dk2"/>
                  </a:solidFill>
                  <a:latin typeface="Calibri"/>
                  <a:ea typeface="Calibri"/>
                  <a:cs typeface="Calibri"/>
                  <a:sym typeface="Calibri"/>
                </a:rPr>
                <a:t>storage resources to</a:t>
              </a:r>
              <a:br>
                <a:rPr lang="en-US" sz="1600" b="1">
                  <a:solidFill>
                    <a:schemeClr val="dk2"/>
                  </a:solidFill>
                  <a:latin typeface="Calibri"/>
                  <a:ea typeface="Calibri"/>
                  <a:cs typeface="Calibri"/>
                  <a:sym typeface="Calibri"/>
                </a:rPr>
              </a:br>
              <a:r>
                <a:rPr lang="en-US" sz="1600" b="1">
                  <a:solidFill>
                    <a:schemeClr val="dk2"/>
                  </a:solidFill>
                  <a:latin typeface="Calibri"/>
                  <a:ea typeface="Calibri"/>
                  <a:cs typeface="Calibri"/>
                  <a:sym typeface="Calibri"/>
                </a:rPr>
                <a:t>align with data classes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a:p>
        </p:txBody>
      </p:sp>
      <p:sp>
        <p:nvSpPr>
          <p:cNvPr id="545" name="Google Shape;545;p28"/>
          <p:cNvSpPr/>
          <p:nvPr/>
        </p:nvSpPr>
        <p:spPr>
          <a:xfrm>
            <a:off x="80908" y="1089652"/>
            <a:ext cx="11668269" cy="1123384"/>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 Management (ILM) Characteristics</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ILM should possess the following characteristics to obtain and maintain an ILM strategy:</a:t>
            </a:r>
            <a:endParaRPr/>
          </a:p>
        </p:txBody>
      </p:sp>
      <p:sp>
        <p:nvSpPr>
          <p:cNvPr id="546" name="Google Shape;546;p2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547" name="Google Shape;547;p28"/>
          <p:cNvPicPr preferRelativeResize="0"/>
          <p:nvPr/>
        </p:nvPicPr>
        <p:blipFill rotWithShape="1">
          <a:blip r:embed="rId3">
            <a:alphaModFix/>
          </a:blip>
          <a:srcRect/>
          <a:stretch/>
        </p:blipFill>
        <p:spPr>
          <a:xfrm>
            <a:off x="726484" y="2890837"/>
            <a:ext cx="2105025" cy="1990725"/>
          </a:xfrm>
          <a:prstGeom prst="rect">
            <a:avLst/>
          </a:prstGeom>
          <a:noFill/>
          <a:ln>
            <a:noFill/>
          </a:ln>
        </p:spPr>
      </p:pic>
      <p:pic>
        <p:nvPicPr>
          <p:cNvPr id="548" name="Google Shape;548;p28" descr="http://www.bramsomfederation.net/Images/Policy%20icon.jpg"/>
          <p:cNvPicPr preferRelativeResize="0"/>
          <p:nvPr/>
        </p:nvPicPr>
        <p:blipFill rotWithShape="1">
          <a:blip r:embed="rId4">
            <a:alphaModFix/>
          </a:blip>
          <a:srcRect/>
          <a:stretch/>
        </p:blipFill>
        <p:spPr>
          <a:xfrm>
            <a:off x="3060136" y="2904301"/>
            <a:ext cx="1961622" cy="1990725"/>
          </a:xfrm>
          <a:prstGeom prst="rect">
            <a:avLst/>
          </a:prstGeom>
          <a:noFill/>
          <a:ln>
            <a:noFill/>
          </a:ln>
        </p:spPr>
      </p:pic>
      <p:pic>
        <p:nvPicPr>
          <p:cNvPr id="549" name="Google Shape;549;p28" descr="http://befoundonline.com/wp-content/uploads/2012/08/optimization-icon.png"/>
          <p:cNvPicPr preferRelativeResize="0"/>
          <p:nvPr/>
        </p:nvPicPr>
        <p:blipFill rotWithShape="1">
          <a:blip r:embed="rId5">
            <a:alphaModFix/>
          </a:blip>
          <a:srcRect/>
          <a:stretch/>
        </p:blipFill>
        <p:spPr>
          <a:xfrm>
            <a:off x="5141780" y="2826082"/>
            <a:ext cx="2055479" cy="2055480"/>
          </a:xfrm>
          <a:prstGeom prst="rect">
            <a:avLst/>
          </a:prstGeom>
          <a:noFill/>
          <a:ln>
            <a:noFill/>
          </a:ln>
        </p:spPr>
      </p:pic>
      <p:pic>
        <p:nvPicPr>
          <p:cNvPr id="550" name="Google Shape;550;p28" descr="http://www.easysitecms.com/_resources/assets/inline/custom/10/875.png"/>
          <p:cNvPicPr preferRelativeResize="0"/>
          <p:nvPr/>
        </p:nvPicPr>
        <p:blipFill rotWithShape="1">
          <a:blip r:embed="rId6">
            <a:alphaModFix/>
          </a:blip>
          <a:srcRect/>
          <a:stretch/>
        </p:blipFill>
        <p:spPr>
          <a:xfrm>
            <a:off x="7197259" y="2805112"/>
            <a:ext cx="2076450" cy="2076450"/>
          </a:xfrm>
          <a:prstGeom prst="rect">
            <a:avLst/>
          </a:prstGeom>
          <a:noFill/>
          <a:ln>
            <a:noFill/>
          </a:ln>
        </p:spPr>
      </p:pic>
      <p:pic>
        <p:nvPicPr>
          <p:cNvPr id="551" name="Google Shape;551;p28" descr="http://touque.ca/EC/students/SunE/os_battle.jpg"/>
          <p:cNvPicPr preferRelativeResize="0"/>
          <p:nvPr/>
        </p:nvPicPr>
        <p:blipFill rotWithShape="1">
          <a:blip r:embed="rId7">
            <a:alphaModFix/>
          </a:blip>
          <a:srcRect/>
          <a:stretch/>
        </p:blipFill>
        <p:spPr>
          <a:xfrm>
            <a:off x="9613928" y="2934659"/>
            <a:ext cx="1838325" cy="1838325"/>
          </a:xfrm>
          <a:prstGeom prst="rect">
            <a:avLst/>
          </a:prstGeom>
          <a:noFill/>
          <a:ln>
            <a:noFill/>
          </a:ln>
        </p:spPr>
      </p:pic>
      <p:sp>
        <p:nvSpPr>
          <p:cNvPr id="552" name="Google Shape;552;p28"/>
          <p:cNvSpPr txBox="1"/>
          <p:nvPr/>
        </p:nvSpPr>
        <p:spPr>
          <a:xfrm>
            <a:off x="836207" y="5155325"/>
            <a:ext cx="19953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Business-centric</a:t>
            </a:r>
            <a:endParaRPr/>
          </a:p>
        </p:txBody>
      </p:sp>
      <p:sp>
        <p:nvSpPr>
          <p:cNvPr id="553" name="Google Shape;553;p28"/>
          <p:cNvSpPr/>
          <p:nvPr/>
        </p:nvSpPr>
        <p:spPr>
          <a:xfrm>
            <a:off x="3323987" y="5155325"/>
            <a:ext cx="1383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Policy-based</a:t>
            </a:r>
            <a:endParaRPr/>
          </a:p>
        </p:txBody>
      </p:sp>
      <p:sp>
        <p:nvSpPr>
          <p:cNvPr id="554" name="Google Shape;554;p28"/>
          <p:cNvSpPr/>
          <p:nvPr/>
        </p:nvSpPr>
        <p:spPr>
          <a:xfrm>
            <a:off x="5568232" y="5155325"/>
            <a:ext cx="11728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Optimised</a:t>
            </a:r>
            <a:endParaRPr/>
          </a:p>
        </p:txBody>
      </p:sp>
      <p:sp>
        <p:nvSpPr>
          <p:cNvPr id="555" name="Google Shape;555;p28"/>
          <p:cNvSpPr/>
          <p:nvPr/>
        </p:nvSpPr>
        <p:spPr>
          <a:xfrm>
            <a:off x="7230629" y="5155325"/>
            <a:ext cx="19895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Centrally-managed</a:t>
            </a:r>
            <a:endParaRPr/>
          </a:p>
        </p:txBody>
      </p:sp>
      <p:sp>
        <p:nvSpPr>
          <p:cNvPr id="556" name="Google Shape;556;p28"/>
          <p:cNvSpPr/>
          <p:nvPr/>
        </p:nvSpPr>
        <p:spPr>
          <a:xfrm>
            <a:off x="9777436" y="5155325"/>
            <a:ext cx="16384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Heterogeneous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500"/>
                                        <p:tgtEl>
                                          <p:spTgt spid="547"/>
                                        </p:tgtEl>
                                      </p:cBhvr>
                                    </p:animEffect>
                                  </p:childTnLst>
                                </p:cTn>
                              </p:par>
                              <p:par>
                                <p:cTn id="8" presetID="10" presetClass="entr" presetSubtype="0" fill="hold" nodeType="withEffect">
                                  <p:stCondLst>
                                    <p:cond delay="0"/>
                                  </p:stCondLst>
                                  <p:childTnLst>
                                    <p:set>
                                      <p:cBhvr>
                                        <p:cTn id="9" dur="1" fill="hold">
                                          <p:stCondLst>
                                            <p:cond delay="0"/>
                                          </p:stCondLst>
                                        </p:cTn>
                                        <p:tgtEl>
                                          <p:spTgt spid="552"/>
                                        </p:tgtEl>
                                        <p:attrNameLst>
                                          <p:attrName>style.visibility</p:attrName>
                                        </p:attrNameLst>
                                      </p:cBhvr>
                                      <p:to>
                                        <p:strVal val="visible"/>
                                      </p:to>
                                    </p:set>
                                    <p:animEffect transition="in" filter="fade">
                                      <p:cBhvr>
                                        <p:cTn id="10" dur="500"/>
                                        <p:tgtEl>
                                          <p:spTgt spid="5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8"/>
                                        </p:tgtEl>
                                        <p:attrNameLst>
                                          <p:attrName>style.visibility</p:attrName>
                                        </p:attrNameLst>
                                      </p:cBhvr>
                                      <p:to>
                                        <p:strVal val="visible"/>
                                      </p:to>
                                    </p:set>
                                    <p:animEffect transition="in" filter="fade">
                                      <p:cBhvr>
                                        <p:cTn id="15" dur="500"/>
                                        <p:tgtEl>
                                          <p:spTgt spid="548"/>
                                        </p:tgtEl>
                                      </p:cBhvr>
                                    </p:animEffect>
                                  </p:childTnLst>
                                </p:cTn>
                              </p:par>
                              <p:par>
                                <p:cTn id="16" presetID="10" presetClass="entr" presetSubtype="0" fill="hold" nodeType="withEffect">
                                  <p:stCondLst>
                                    <p:cond delay="0"/>
                                  </p:stCondLst>
                                  <p:childTnLst>
                                    <p:set>
                                      <p:cBhvr>
                                        <p:cTn id="17" dur="1" fill="hold">
                                          <p:stCondLst>
                                            <p:cond delay="0"/>
                                          </p:stCondLst>
                                        </p:cTn>
                                        <p:tgtEl>
                                          <p:spTgt spid="553"/>
                                        </p:tgtEl>
                                        <p:attrNameLst>
                                          <p:attrName>style.visibility</p:attrName>
                                        </p:attrNameLst>
                                      </p:cBhvr>
                                      <p:to>
                                        <p:strVal val="visible"/>
                                      </p:to>
                                    </p:set>
                                    <p:animEffect transition="in" filter="fade">
                                      <p:cBhvr>
                                        <p:cTn id="18" dur="500"/>
                                        <p:tgtEl>
                                          <p:spTgt spid="5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9"/>
                                        </p:tgtEl>
                                        <p:attrNameLst>
                                          <p:attrName>style.visibility</p:attrName>
                                        </p:attrNameLst>
                                      </p:cBhvr>
                                      <p:to>
                                        <p:strVal val="visible"/>
                                      </p:to>
                                    </p:set>
                                    <p:animEffect transition="in" filter="fade">
                                      <p:cBhvr>
                                        <p:cTn id="23" dur="500"/>
                                        <p:tgtEl>
                                          <p:spTgt spid="549"/>
                                        </p:tgtEl>
                                      </p:cBhvr>
                                    </p:animEffect>
                                  </p:childTnLst>
                                </p:cTn>
                              </p:par>
                              <p:par>
                                <p:cTn id="24" presetID="10" presetClass="entr" presetSubtype="0" fill="hold" nodeType="withEffect">
                                  <p:stCondLst>
                                    <p:cond delay="0"/>
                                  </p:stCondLst>
                                  <p:childTnLst>
                                    <p:set>
                                      <p:cBhvr>
                                        <p:cTn id="25" dur="1" fill="hold">
                                          <p:stCondLst>
                                            <p:cond delay="0"/>
                                          </p:stCondLst>
                                        </p:cTn>
                                        <p:tgtEl>
                                          <p:spTgt spid="554"/>
                                        </p:tgtEl>
                                        <p:attrNameLst>
                                          <p:attrName>style.visibility</p:attrName>
                                        </p:attrNameLst>
                                      </p:cBhvr>
                                      <p:to>
                                        <p:strVal val="visible"/>
                                      </p:to>
                                    </p:set>
                                    <p:animEffect transition="in" filter="fade">
                                      <p:cBhvr>
                                        <p:cTn id="26" dur="500"/>
                                        <p:tgtEl>
                                          <p:spTgt spid="5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50"/>
                                        </p:tgtEl>
                                        <p:attrNameLst>
                                          <p:attrName>style.visibility</p:attrName>
                                        </p:attrNameLst>
                                      </p:cBhvr>
                                      <p:to>
                                        <p:strVal val="visible"/>
                                      </p:to>
                                    </p:set>
                                    <p:animEffect transition="in" filter="fade">
                                      <p:cBhvr>
                                        <p:cTn id="31" dur="500"/>
                                        <p:tgtEl>
                                          <p:spTgt spid="550"/>
                                        </p:tgtEl>
                                      </p:cBhvr>
                                    </p:animEffect>
                                  </p:childTnLst>
                                </p:cTn>
                              </p:par>
                              <p:par>
                                <p:cTn id="32" presetID="10" presetClass="entr" presetSubtype="0" fill="hold" nodeType="withEffect">
                                  <p:stCondLst>
                                    <p:cond delay="0"/>
                                  </p:stCondLst>
                                  <p:childTnLst>
                                    <p:set>
                                      <p:cBhvr>
                                        <p:cTn id="33" dur="1" fill="hold">
                                          <p:stCondLst>
                                            <p:cond delay="0"/>
                                          </p:stCondLst>
                                        </p:cTn>
                                        <p:tgtEl>
                                          <p:spTgt spid="555"/>
                                        </p:tgtEl>
                                        <p:attrNameLst>
                                          <p:attrName>style.visibility</p:attrName>
                                        </p:attrNameLst>
                                      </p:cBhvr>
                                      <p:to>
                                        <p:strVal val="visible"/>
                                      </p:to>
                                    </p:set>
                                    <p:animEffect transition="in" filter="fade">
                                      <p:cBhvr>
                                        <p:cTn id="34" dur="500"/>
                                        <p:tgtEl>
                                          <p:spTgt spid="5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1"/>
                                        </p:tgtEl>
                                        <p:attrNameLst>
                                          <p:attrName>style.visibility</p:attrName>
                                        </p:attrNameLst>
                                      </p:cBhvr>
                                      <p:to>
                                        <p:strVal val="visible"/>
                                      </p:to>
                                    </p:set>
                                    <p:animEffect transition="in" filter="fade">
                                      <p:cBhvr>
                                        <p:cTn id="39" dur="500"/>
                                        <p:tgtEl>
                                          <p:spTgt spid="551"/>
                                        </p:tgtEl>
                                      </p:cBhvr>
                                    </p:animEffect>
                                  </p:childTnLst>
                                </p:cTn>
                              </p:par>
                              <p:par>
                                <p:cTn id="40" presetID="10" presetClass="entr" presetSubtype="0" fill="hold" nodeType="withEffect">
                                  <p:stCondLst>
                                    <p:cond delay="0"/>
                                  </p:stCondLst>
                                  <p:childTnLst>
                                    <p:set>
                                      <p:cBhvr>
                                        <p:cTn id="41" dur="1" fill="hold">
                                          <p:stCondLst>
                                            <p:cond delay="0"/>
                                          </p:stCondLst>
                                        </p:cTn>
                                        <p:tgtEl>
                                          <p:spTgt spid="556"/>
                                        </p:tgtEl>
                                        <p:attrNameLst>
                                          <p:attrName>style.visibility</p:attrName>
                                        </p:attrNameLst>
                                      </p:cBhvr>
                                      <p:to>
                                        <p:strVal val="visible"/>
                                      </p:to>
                                    </p:set>
                                    <p:animEffect transition="in" filter="fade">
                                      <p:cBhvr>
                                        <p:cTn id="42" dur="5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a:p>
        </p:txBody>
      </p:sp>
      <p:sp>
        <p:nvSpPr>
          <p:cNvPr id="563" name="Google Shape;563;p29"/>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Lifecycle Management (ILM) Benefits</a:t>
            </a:r>
            <a:endParaRPr/>
          </a:p>
        </p:txBody>
      </p:sp>
      <p:sp>
        <p:nvSpPr>
          <p:cNvPr id="564" name="Google Shape;564;p2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
        <p:nvSpPr>
          <p:cNvPr id="565" name="Google Shape;565;p29"/>
          <p:cNvSpPr/>
          <p:nvPr/>
        </p:nvSpPr>
        <p:spPr>
          <a:xfrm>
            <a:off x="2258609" y="1805745"/>
            <a:ext cx="1943473" cy="291521"/>
          </a:xfrm>
          <a:prstGeom prst="roundRect">
            <a:avLst>
              <a:gd name="adj" fmla="val 16667"/>
            </a:avLst>
          </a:prstGeom>
          <a:solidFill>
            <a:srgbClr val="0070C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Information retrieval is quick</a:t>
            </a:r>
            <a:endParaRPr sz="2000">
              <a:solidFill>
                <a:schemeClr val="lt1"/>
              </a:solidFill>
              <a:latin typeface="Calibri"/>
              <a:ea typeface="Calibri"/>
              <a:cs typeface="Calibri"/>
              <a:sym typeface="Calibri"/>
            </a:endParaRPr>
          </a:p>
        </p:txBody>
      </p:sp>
      <p:sp>
        <p:nvSpPr>
          <p:cNvPr id="566" name="Google Shape;566;p29"/>
          <p:cNvSpPr/>
          <p:nvPr/>
        </p:nvSpPr>
        <p:spPr>
          <a:xfrm>
            <a:off x="5098054" y="2140994"/>
            <a:ext cx="1943473" cy="291521"/>
          </a:xfrm>
          <a:prstGeom prst="rect">
            <a:avLst/>
          </a:prstGeom>
          <a:solidFill>
            <a:srgbClr val="0070C0"/>
          </a:soli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29"/>
          <p:cNvSpPr/>
          <p:nvPr/>
        </p:nvSpPr>
        <p:spPr>
          <a:xfrm>
            <a:off x="2258609" y="2476243"/>
            <a:ext cx="1943473" cy="291521"/>
          </a:xfrm>
          <a:prstGeom prst="roundRect">
            <a:avLst>
              <a:gd name="adj" fmla="val 16667"/>
            </a:avLst>
          </a:prstGeom>
          <a:solidFill>
            <a:srgbClr val="ED3B3B"/>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Management is simplified</a:t>
            </a:r>
            <a:endParaRPr sz="2000">
              <a:solidFill>
                <a:schemeClr val="lt1"/>
              </a:solidFill>
              <a:latin typeface="Calibri"/>
              <a:ea typeface="Calibri"/>
              <a:cs typeface="Calibri"/>
              <a:sym typeface="Calibri"/>
            </a:endParaRPr>
          </a:p>
        </p:txBody>
      </p:sp>
      <p:sp>
        <p:nvSpPr>
          <p:cNvPr id="568" name="Google Shape;568;p29"/>
          <p:cNvSpPr/>
          <p:nvPr/>
        </p:nvSpPr>
        <p:spPr>
          <a:xfrm>
            <a:off x="5098054" y="2811492"/>
            <a:ext cx="1943473" cy="291521"/>
          </a:xfrm>
          <a:prstGeom prst="rect">
            <a:avLst/>
          </a:prstGeom>
          <a:solidFill>
            <a:srgbClr val="ED3B3B"/>
          </a:soli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29"/>
          <p:cNvSpPr/>
          <p:nvPr/>
        </p:nvSpPr>
        <p:spPr>
          <a:xfrm>
            <a:off x="2258609" y="3146741"/>
            <a:ext cx="1943473" cy="291521"/>
          </a:xfrm>
          <a:prstGeom prst="roundRect">
            <a:avLst>
              <a:gd name="adj" fmla="val 16667"/>
            </a:avLst>
          </a:prstGeom>
          <a:solidFill>
            <a:srgbClr val="00B05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Compliances and governance is managed</a:t>
            </a:r>
            <a:endParaRPr sz="2000">
              <a:solidFill>
                <a:schemeClr val="lt1"/>
              </a:solidFill>
              <a:latin typeface="Calibri"/>
              <a:ea typeface="Calibri"/>
              <a:cs typeface="Calibri"/>
              <a:sym typeface="Calibri"/>
            </a:endParaRPr>
          </a:p>
        </p:txBody>
      </p:sp>
      <p:sp>
        <p:nvSpPr>
          <p:cNvPr id="570" name="Google Shape;570;p29"/>
          <p:cNvSpPr/>
          <p:nvPr/>
        </p:nvSpPr>
        <p:spPr>
          <a:xfrm>
            <a:off x="5098054" y="3481990"/>
            <a:ext cx="1943473" cy="291521"/>
          </a:xfrm>
          <a:prstGeom prst="rect">
            <a:avLst/>
          </a:prstGeom>
          <a:solidFill>
            <a:srgbClr val="00B050"/>
          </a:solidFill>
          <a:ln w="9525"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29"/>
          <p:cNvSpPr/>
          <p:nvPr/>
        </p:nvSpPr>
        <p:spPr>
          <a:xfrm>
            <a:off x="2258609" y="3817239"/>
            <a:ext cx="1943473" cy="291521"/>
          </a:xfrm>
          <a:prstGeom prst="roundRect">
            <a:avLst>
              <a:gd name="adj" fmla="val 16667"/>
            </a:avLst>
          </a:prstGeom>
          <a:solidFill>
            <a:srgbClr val="7030A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Operations cost is lowered</a:t>
            </a:r>
            <a:endParaRPr sz="2000">
              <a:solidFill>
                <a:schemeClr val="lt1"/>
              </a:solidFill>
              <a:latin typeface="Calibri"/>
              <a:ea typeface="Calibri"/>
              <a:cs typeface="Calibri"/>
              <a:sym typeface="Calibri"/>
            </a:endParaRPr>
          </a:p>
        </p:txBody>
      </p:sp>
      <p:sp>
        <p:nvSpPr>
          <p:cNvPr id="572" name="Google Shape;572;p29"/>
          <p:cNvSpPr/>
          <p:nvPr/>
        </p:nvSpPr>
        <p:spPr>
          <a:xfrm>
            <a:off x="5098054" y="4152488"/>
            <a:ext cx="1943473" cy="291521"/>
          </a:xfrm>
          <a:prstGeom prst="rect">
            <a:avLst/>
          </a:prstGeom>
          <a:solidFill>
            <a:srgbClr val="7030A0"/>
          </a:solidFill>
          <a:ln w="9525"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29"/>
          <p:cNvSpPr/>
          <p:nvPr/>
        </p:nvSpPr>
        <p:spPr>
          <a:xfrm>
            <a:off x="2258609" y="4487737"/>
            <a:ext cx="1943473" cy="291521"/>
          </a:xfrm>
          <a:prstGeom prst="roundRect">
            <a:avLst>
              <a:gd name="adj" fmla="val 16667"/>
            </a:avLst>
          </a:prstGeom>
          <a:solidFill>
            <a:srgbClr val="833C0B"/>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Utilisation is improved</a:t>
            </a:r>
            <a:endParaRPr sz="2000">
              <a:solidFill>
                <a:schemeClr val="lt1"/>
              </a:solidFill>
              <a:latin typeface="Calibri"/>
              <a:ea typeface="Calibri"/>
              <a:cs typeface="Calibri"/>
              <a:sym typeface="Calibri"/>
            </a:endParaRPr>
          </a:p>
        </p:txBody>
      </p:sp>
      <p:sp>
        <p:nvSpPr>
          <p:cNvPr id="574" name="Google Shape;574;p29"/>
          <p:cNvSpPr/>
          <p:nvPr/>
        </p:nvSpPr>
        <p:spPr>
          <a:xfrm>
            <a:off x="5098054" y="4822986"/>
            <a:ext cx="1943473" cy="291521"/>
          </a:xfrm>
          <a:prstGeom prst="rect">
            <a:avLst/>
          </a:prstGeom>
          <a:solidFill>
            <a:srgbClr val="833C0B"/>
          </a:solidFill>
          <a:ln w="9525"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29"/>
          <p:cNvSpPr/>
          <p:nvPr/>
        </p:nvSpPr>
        <p:spPr>
          <a:xfrm>
            <a:off x="2258609" y="5158235"/>
            <a:ext cx="1943473" cy="291521"/>
          </a:xfrm>
          <a:prstGeom prst="roundRect">
            <a:avLst>
              <a:gd name="adj" fmla="val 16667"/>
            </a:avLst>
          </a:prstGeom>
          <a:solidFill>
            <a:srgbClr val="333F5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Provides wide range of options</a:t>
            </a:r>
            <a:endParaRPr sz="2000">
              <a:solidFill>
                <a:schemeClr val="lt1"/>
              </a:solidFill>
              <a:latin typeface="Calibri"/>
              <a:ea typeface="Calibri"/>
              <a:cs typeface="Calibri"/>
              <a:sym typeface="Calibri"/>
            </a:endParaRPr>
          </a:p>
        </p:txBody>
      </p:sp>
      <p:sp>
        <p:nvSpPr>
          <p:cNvPr id="576" name="Google Shape;576;p29"/>
          <p:cNvSpPr/>
          <p:nvPr/>
        </p:nvSpPr>
        <p:spPr>
          <a:xfrm>
            <a:off x="5098054" y="5493484"/>
            <a:ext cx="1943473" cy="291521"/>
          </a:xfrm>
          <a:prstGeom prst="rect">
            <a:avLst/>
          </a:prstGeom>
          <a:solidFill>
            <a:srgbClr val="333F50"/>
          </a:soli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9"/>
          <p:cNvSpPr/>
          <p:nvPr/>
        </p:nvSpPr>
        <p:spPr>
          <a:xfrm>
            <a:off x="2258609" y="5828733"/>
            <a:ext cx="1943473" cy="291521"/>
          </a:xfrm>
          <a:prstGeom prst="roundRect">
            <a:avLst>
              <a:gd name="adj" fmla="val 16667"/>
            </a:avLst>
          </a:prstGeom>
          <a:solidFill>
            <a:srgbClr val="385623"/>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000" b="1">
                <a:solidFill>
                  <a:schemeClr val="lt1"/>
                </a:solidFill>
                <a:latin typeface="Calibri"/>
                <a:ea typeface="Calibri"/>
                <a:cs typeface="Calibri"/>
                <a:sym typeface="Calibri"/>
              </a:rPr>
              <a:t>TCO is lowered</a:t>
            </a:r>
            <a:endParaRPr sz="2000">
              <a:solidFill>
                <a:schemeClr val="lt1"/>
              </a:solidFill>
              <a:latin typeface="Calibri"/>
              <a:ea typeface="Calibri"/>
              <a:cs typeface="Calibri"/>
              <a:sym typeface="Calibri"/>
            </a:endParaRPr>
          </a:p>
        </p:txBody>
      </p:sp>
      <p:sp>
        <p:nvSpPr>
          <p:cNvPr id="578" name="Google Shape;578;p29"/>
          <p:cNvSpPr/>
          <p:nvPr/>
        </p:nvSpPr>
        <p:spPr>
          <a:xfrm>
            <a:off x="5098054" y="6163982"/>
            <a:ext cx="1943473" cy="291521"/>
          </a:xfrm>
          <a:prstGeom prst="rect">
            <a:avLst/>
          </a:prstGeom>
          <a:solidFill>
            <a:srgbClr val="385623"/>
          </a:soli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a:p>
        </p:txBody>
      </p:sp>
      <p:sp>
        <p:nvSpPr>
          <p:cNvPr id="584" name="Google Shape;584;p30"/>
          <p:cNvSpPr/>
          <p:nvPr/>
        </p:nvSpPr>
        <p:spPr>
          <a:xfrm>
            <a:off x="80908" y="1089652"/>
            <a:ext cx="11668269" cy="5432256"/>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How good ILM can be for your organisation?</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Improved utilization</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Tiered storage platforms</a:t>
            </a:r>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Simplified management </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Processes, tools and automation</a:t>
            </a:r>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Simplified backup and recovery</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wider range of options to balance the need for business continuity</a:t>
            </a:r>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Maintaining compliance </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Knowledge of what data needs to be protected for what length of time</a:t>
            </a:r>
            <a:endParaRPr/>
          </a:p>
          <a:p>
            <a:pPr marL="1062900" marR="0" lvl="6" indent="-342900" algn="l" rtl="0">
              <a:lnSpc>
                <a:spcPct val="150000"/>
              </a:lnSpc>
              <a:spcBef>
                <a:spcPts val="0"/>
              </a:spcBef>
              <a:spcAft>
                <a:spcPts val="0"/>
              </a:spcAft>
              <a:buClr>
                <a:schemeClr val="dk1"/>
              </a:buClr>
              <a:buSzPts val="2000"/>
              <a:buFont typeface="Noto Sans Symbols"/>
              <a:buChar char="▪"/>
            </a:pPr>
            <a:r>
              <a:rPr lang="en-US" sz="2000" b="1" i="0" u="none" strike="noStrike" cap="none">
                <a:solidFill>
                  <a:schemeClr val="dk1"/>
                </a:solidFill>
                <a:latin typeface="Times New Roman"/>
                <a:ea typeface="Times New Roman"/>
                <a:cs typeface="Times New Roman"/>
                <a:sym typeface="Times New Roman"/>
              </a:rPr>
              <a:t>Lower Total Cost of Ownership </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By aligning the infrastructure and management costs with information value</a:t>
            </a:r>
            <a:endParaRPr/>
          </a:p>
        </p:txBody>
      </p:sp>
      <p:sp>
        <p:nvSpPr>
          <p:cNvPr id="585" name="Google Shape;585;p3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
        <p:nvSpPr>
          <p:cNvPr id="105" name="Google Shape;105;p3"/>
          <p:cNvSpPr/>
          <p:nvPr/>
        </p:nvSpPr>
        <p:spPr>
          <a:xfrm>
            <a:off x="65143" y="1089652"/>
            <a:ext cx="11383951" cy="3200876"/>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Objectives of This Module</a:t>
            </a:r>
            <a:endParaRPr/>
          </a:p>
          <a:p>
            <a:pPr marL="360000" marR="0" lvl="4" indent="0" algn="l" rtl="0">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Objectives of this module are: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634400" marR="0" lvl="7" indent="-4572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Basic understanding of data, information and storage.</a:t>
            </a:r>
            <a:endParaRPr/>
          </a:p>
          <a:p>
            <a:pPr marL="1634400" marR="0" lvl="7" indent="-4572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explain the evolution of storage technology.</a:t>
            </a:r>
            <a:endParaRPr/>
          </a:p>
          <a:p>
            <a:pPr marL="1634400" marR="0" lvl="7" indent="-4572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Understand the basics of data center.</a:t>
            </a:r>
            <a:endParaRPr/>
          </a:p>
          <a:p>
            <a:pPr marL="1634400" marR="0" lvl="7" indent="-330200" algn="l" rtl="0">
              <a:lnSpc>
                <a:spcPct val="15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106" name="Google Shape;106;p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sp>
        <p:nvSpPr>
          <p:cNvPr id="592" name="Google Shape;592;p31"/>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3. The best storage technology for global data sharing is:</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SAN</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NAS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RAID</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IP-SAN</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593" name="Google Shape;593;p3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a:p>
        </p:txBody>
      </p:sp>
      <p:sp>
        <p:nvSpPr>
          <p:cNvPr id="600" name="Google Shape;600;p32"/>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4. The value of information ______________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Remains constant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Changes over time</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May change or may not change over time</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above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601" name="Google Shape;601;p3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sp>
        <p:nvSpPr>
          <p:cNvPr id="608" name="Google Shape;608;p33"/>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24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5. Which of these is not a stage of Information Lifecycle?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creation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sharing</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archival</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 above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609" name="Google Shape;609;p3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sp>
        <p:nvSpPr>
          <p:cNvPr id="616" name="Google Shape;616;p34"/>
          <p:cNvSpPr/>
          <p:nvPr/>
        </p:nvSpPr>
        <p:spPr>
          <a:xfrm>
            <a:off x="64168" y="1081079"/>
            <a:ext cx="11835441" cy="461664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24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6. DAS is a kind of storage that is directly connected to a computer.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True</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False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617" name="Google Shape;617;p3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34</a:t>
            </a:fld>
            <a:endParaRPr/>
          </a:p>
        </p:txBody>
      </p:sp>
      <p:sp>
        <p:nvSpPr>
          <p:cNvPr id="623" name="Google Shape;623;p35"/>
          <p:cNvSpPr/>
          <p:nvPr/>
        </p:nvSpPr>
        <p:spPr>
          <a:xfrm>
            <a:off x="917944" y="2802796"/>
            <a:ext cx="10248181" cy="1938992"/>
          </a:xfrm>
          <a:prstGeom prst="rect">
            <a:avLst/>
          </a:prstGeom>
          <a:noFill/>
          <a:ln>
            <a:noFill/>
          </a:ln>
        </p:spPr>
        <p:txBody>
          <a:bodyPr spcFirstLastPara="1" wrap="square" lIns="91425" tIns="45700" rIns="91425" bIns="45700" anchor="t" anchorCtr="0">
            <a:spAutoFit/>
          </a:bodyPr>
          <a:lstStyle/>
          <a:p>
            <a:pPr marL="12700" marR="0" lvl="0" indent="0" algn="ctr" rtl="0">
              <a:spcBef>
                <a:spcPts val="0"/>
              </a:spcBef>
              <a:spcAft>
                <a:spcPts val="0"/>
              </a:spcAft>
              <a:buNone/>
            </a:pPr>
            <a:r>
              <a:rPr lang="en-US" sz="6000" b="1">
                <a:solidFill>
                  <a:schemeClr val="dk1"/>
                </a:solidFill>
                <a:latin typeface="Helvetica Neue"/>
                <a:ea typeface="Helvetica Neue"/>
                <a:cs typeface="Helvetica Neue"/>
                <a:sym typeface="Helvetica Neue"/>
              </a:rPr>
              <a:t>INTRODUCTION TO</a:t>
            </a:r>
            <a:endParaRPr/>
          </a:p>
          <a:p>
            <a:pPr marL="12700" marR="0" lvl="0" indent="0" algn="ctr" rtl="0">
              <a:spcBef>
                <a:spcPts val="0"/>
              </a:spcBef>
              <a:spcAft>
                <a:spcPts val="0"/>
              </a:spcAft>
              <a:buNone/>
            </a:pPr>
            <a:r>
              <a:rPr lang="en-US" sz="6000" b="1">
                <a:solidFill>
                  <a:schemeClr val="dk1"/>
                </a:solidFill>
                <a:latin typeface="Helvetica Neue"/>
                <a:ea typeface="Helvetica Neue"/>
                <a:cs typeface="Helvetica Neue"/>
                <a:sym typeface="Helvetica Neue"/>
              </a:rPr>
              <a:t>DATA CENTER</a:t>
            </a:r>
            <a:endParaRPr sz="6000" b="1">
              <a:solidFill>
                <a:schemeClr val="dk1"/>
              </a:solidFill>
              <a:latin typeface="Helvetica Neue"/>
              <a:ea typeface="Helvetica Neue"/>
              <a:cs typeface="Helvetica Neue"/>
              <a:sym typeface="Helvetica Neue"/>
            </a:endParaRPr>
          </a:p>
        </p:txBody>
      </p:sp>
      <p:sp>
        <p:nvSpPr>
          <p:cNvPr id="624" name="Google Shape;624;p3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35</a:t>
            </a:fld>
            <a:endParaRPr/>
          </a:p>
        </p:txBody>
      </p:sp>
      <p:sp>
        <p:nvSpPr>
          <p:cNvPr id="631" name="Google Shape;631;p36"/>
          <p:cNvSpPr/>
          <p:nvPr/>
        </p:nvSpPr>
        <p:spPr>
          <a:xfrm>
            <a:off x="80908" y="1089652"/>
            <a:ext cx="11668269" cy="1431161"/>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What is a data center?</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Data centers store and manage a large volume of mission-critical data. Organizations maintain data centers to provide integrated data processing facility across the system.</a:t>
            </a:r>
            <a:endParaRPr/>
          </a:p>
        </p:txBody>
      </p:sp>
      <p:sp>
        <p:nvSpPr>
          <p:cNvPr id="632" name="Google Shape;632;p3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36</a:t>
            </a:fld>
            <a:endParaRPr/>
          </a:p>
        </p:txBody>
      </p:sp>
      <p:sp>
        <p:nvSpPr>
          <p:cNvPr id="639" name="Google Shape;639;p37"/>
          <p:cNvSpPr/>
          <p:nvPr/>
        </p:nvSpPr>
        <p:spPr>
          <a:xfrm>
            <a:off x="80908" y="1089652"/>
            <a:ext cx="11668269" cy="3093154"/>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Goals of Data Center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Support for business operations around the clock (resiliency)</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Protection of data against disaster and multiple software/hardware failure</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Safe custody of huge amount of data</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Lowering the total cost of operation and the maintenance needed to sustain the business function</a:t>
            </a:r>
            <a:endParaRPr/>
          </a:p>
        </p:txBody>
      </p:sp>
      <p:sp>
        <p:nvSpPr>
          <p:cNvPr id="640" name="Google Shape;640;p3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37</a:t>
            </a:fld>
            <a:endParaRPr/>
          </a:p>
        </p:txBody>
      </p:sp>
      <p:sp>
        <p:nvSpPr>
          <p:cNvPr id="647" name="Google Shape;647;p38"/>
          <p:cNvSpPr/>
          <p:nvPr/>
        </p:nvSpPr>
        <p:spPr>
          <a:xfrm>
            <a:off x="80908" y="1089652"/>
            <a:ext cx="11668269" cy="2477601"/>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Facilities offered by Data Center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Helps distribute data processing workloads for large organisations.</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Combines various storage architectures to meet the storage requirements of organisation</a:t>
            </a:r>
            <a:endParaRPr sz="2000" b="0" i="0" u="none" strike="noStrike" cap="none">
              <a:solidFill>
                <a:schemeClr val="dk1"/>
              </a:solidFill>
              <a:latin typeface="Times New Roman"/>
              <a:ea typeface="Times New Roman"/>
              <a:cs typeface="Times New Roman"/>
              <a:sym typeface="Times New Roman"/>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Uninterrupted and seamless operation</a:t>
            </a:r>
            <a:endParaRPr/>
          </a:p>
        </p:txBody>
      </p:sp>
      <p:sp>
        <p:nvSpPr>
          <p:cNvPr id="648" name="Google Shape;648;p3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38</a:t>
            </a:fld>
            <a:endParaRPr/>
          </a:p>
        </p:txBody>
      </p:sp>
      <p:sp>
        <p:nvSpPr>
          <p:cNvPr id="655" name="Google Shape;655;p39"/>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How a Data Center look like?</a:t>
            </a:r>
            <a:endParaRPr/>
          </a:p>
        </p:txBody>
      </p:sp>
      <p:sp>
        <p:nvSpPr>
          <p:cNvPr id="656" name="Google Shape;656;p3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657" name="Google Shape;657;p39"/>
          <p:cNvPicPr preferRelativeResize="0"/>
          <p:nvPr/>
        </p:nvPicPr>
        <p:blipFill rotWithShape="1">
          <a:blip r:embed="rId3">
            <a:alphaModFix/>
          </a:blip>
          <a:srcRect/>
          <a:stretch/>
        </p:blipFill>
        <p:spPr>
          <a:xfrm>
            <a:off x="597386" y="1773743"/>
            <a:ext cx="10993312" cy="454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39</a:t>
            </a:fld>
            <a:endParaRPr/>
          </a:p>
        </p:txBody>
      </p:sp>
      <p:sp>
        <p:nvSpPr>
          <p:cNvPr id="663" name="Google Shape;663;p40"/>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Inside of Facebook data center</a:t>
            </a:r>
            <a:endParaRPr/>
          </a:p>
        </p:txBody>
      </p:sp>
      <p:sp>
        <p:nvSpPr>
          <p:cNvPr id="664" name="Google Shape;664;p4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665" name="Google Shape;665;p40" descr="C:\Users\bharadwaj\Music\fb data centre.png"/>
          <p:cNvPicPr preferRelativeResize="0"/>
          <p:nvPr/>
        </p:nvPicPr>
        <p:blipFill rotWithShape="1">
          <a:blip r:embed="rId3">
            <a:alphaModFix/>
          </a:blip>
          <a:srcRect/>
          <a:stretch/>
        </p:blipFill>
        <p:spPr>
          <a:xfrm>
            <a:off x="569343" y="1686968"/>
            <a:ext cx="11021643" cy="47171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
        <p:nvSpPr>
          <p:cNvPr id="112" name="Google Shape;112;p4"/>
          <p:cNvSpPr/>
          <p:nvPr/>
        </p:nvSpPr>
        <p:spPr>
          <a:xfrm>
            <a:off x="80908" y="1089652"/>
            <a:ext cx="11383951" cy="3770263"/>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Outcome</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At the end of this module, you are expected to: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Understand what is data and its types.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Differentiate between data and information.</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Understand how storage technology evolved over time.</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Understand the lifecycle of information and its management.</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Acquire basic overview of data centers. </a:t>
            </a:r>
            <a:endParaRPr/>
          </a:p>
        </p:txBody>
      </p:sp>
      <p:sp>
        <p:nvSpPr>
          <p:cNvPr id="113" name="Google Shape;113;p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40</a:t>
            </a:fld>
            <a:endParaRPr/>
          </a:p>
        </p:txBody>
      </p:sp>
      <p:sp>
        <p:nvSpPr>
          <p:cNvPr id="672" name="Google Shape;672;p41"/>
          <p:cNvSpPr/>
          <p:nvPr/>
        </p:nvSpPr>
        <p:spPr>
          <a:xfrm>
            <a:off x="80908" y="1089652"/>
            <a:ext cx="11668269" cy="3247043"/>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Core Elements in Data Center Infrastructure</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Applications</a:t>
            </a:r>
            <a:endParaRPr/>
          </a:p>
          <a:p>
            <a:pPr marL="1062900" marR="0" lvl="6"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Databases – Database Management System (DBMS) and the physical and logical storage of data</a:t>
            </a:r>
            <a:endParaRPr/>
          </a:p>
          <a:p>
            <a:pPr marL="1062900" marR="0" lvl="6"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Servers/Operating systems</a:t>
            </a:r>
            <a:endParaRPr/>
          </a:p>
          <a:p>
            <a:pPr marL="1062900" marR="0" lvl="6"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Networks (LAN and SAN)</a:t>
            </a:r>
            <a:endParaRPr/>
          </a:p>
          <a:p>
            <a:pPr marL="1062900" marR="0" lvl="6"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Storage arrays</a:t>
            </a:r>
            <a:endParaRPr/>
          </a:p>
        </p:txBody>
      </p:sp>
      <p:sp>
        <p:nvSpPr>
          <p:cNvPr id="673" name="Google Shape;673;p4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
        <p:nvSpPr>
          <p:cNvPr id="680" name="Google Shape;680;p4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cxnSp>
        <p:nvCxnSpPr>
          <p:cNvPr id="681" name="Google Shape;681;p42"/>
          <p:cNvCxnSpPr/>
          <p:nvPr/>
        </p:nvCxnSpPr>
        <p:spPr>
          <a:xfrm rot="10800000" flipH="1">
            <a:off x="2772943" y="3847228"/>
            <a:ext cx="6946239" cy="19545"/>
          </a:xfrm>
          <a:prstGeom prst="straightConnector1">
            <a:avLst/>
          </a:prstGeom>
          <a:noFill/>
          <a:ln w="25400" cap="flat" cmpd="sng">
            <a:solidFill>
              <a:schemeClr val="dk1"/>
            </a:solidFill>
            <a:prstDash val="solid"/>
            <a:round/>
            <a:headEnd type="none" w="med" len="med"/>
            <a:tailEnd type="none" w="sm" len="sm"/>
          </a:ln>
        </p:spPr>
      </p:cxnSp>
      <p:pic>
        <p:nvPicPr>
          <p:cNvPr id="682" name="Google Shape;682;p42" descr="Large_host"/>
          <p:cNvPicPr preferRelativeResize="0"/>
          <p:nvPr/>
        </p:nvPicPr>
        <p:blipFill rotWithShape="1">
          <a:blip r:embed="rId3">
            <a:alphaModFix/>
          </a:blip>
          <a:srcRect/>
          <a:stretch/>
        </p:blipFill>
        <p:spPr>
          <a:xfrm>
            <a:off x="5426899" y="3332323"/>
            <a:ext cx="1039786" cy="1565542"/>
          </a:xfrm>
          <a:prstGeom prst="rect">
            <a:avLst/>
          </a:prstGeom>
          <a:noFill/>
          <a:ln>
            <a:noFill/>
          </a:ln>
        </p:spPr>
      </p:pic>
      <p:pic>
        <p:nvPicPr>
          <p:cNvPr id="683" name="Google Shape;683;p42" descr="1_bay_storage"/>
          <p:cNvPicPr preferRelativeResize="0"/>
          <p:nvPr/>
        </p:nvPicPr>
        <p:blipFill rotWithShape="1">
          <a:blip r:embed="rId4">
            <a:alphaModFix/>
          </a:blip>
          <a:srcRect/>
          <a:stretch/>
        </p:blipFill>
        <p:spPr>
          <a:xfrm>
            <a:off x="9683061" y="3036031"/>
            <a:ext cx="627389" cy="1503000"/>
          </a:xfrm>
          <a:prstGeom prst="rect">
            <a:avLst/>
          </a:prstGeom>
          <a:noFill/>
          <a:ln>
            <a:noFill/>
          </a:ln>
        </p:spPr>
      </p:pic>
      <p:pic>
        <p:nvPicPr>
          <p:cNvPr id="684" name="Google Shape;684;p42" descr="Small_Switch_1"/>
          <p:cNvPicPr preferRelativeResize="0"/>
          <p:nvPr/>
        </p:nvPicPr>
        <p:blipFill rotWithShape="1">
          <a:blip r:embed="rId5">
            <a:alphaModFix/>
          </a:blip>
          <a:srcRect/>
          <a:stretch/>
        </p:blipFill>
        <p:spPr>
          <a:xfrm>
            <a:off x="7488879" y="3691823"/>
            <a:ext cx="1116010" cy="289264"/>
          </a:xfrm>
          <a:prstGeom prst="rect">
            <a:avLst/>
          </a:prstGeom>
          <a:noFill/>
          <a:ln>
            <a:noFill/>
          </a:ln>
        </p:spPr>
      </p:pic>
      <p:pic>
        <p:nvPicPr>
          <p:cNvPr id="685" name="Google Shape;685;p42" descr="clouds small med blue"/>
          <p:cNvPicPr preferRelativeResize="0"/>
          <p:nvPr/>
        </p:nvPicPr>
        <p:blipFill rotWithShape="1">
          <a:blip r:embed="rId6">
            <a:alphaModFix/>
          </a:blip>
          <a:srcRect/>
          <a:stretch/>
        </p:blipFill>
        <p:spPr>
          <a:xfrm>
            <a:off x="3463081" y="3280483"/>
            <a:ext cx="1461955" cy="1203963"/>
          </a:xfrm>
          <a:prstGeom prst="rect">
            <a:avLst/>
          </a:prstGeom>
          <a:noFill/>
          <a:ln>
            <a:noFill/>
          </a:ln>
        </p:spPr>
      </p:pic>
      <p:sp>
        <p:nvSpPr>
          <p:cNvPr id="686" name="Google Shape;686;p42"/>
          <p:cNvSpPr txBox="1"/>
          <p:nvPr/>
        </p:nvSpPr>
        <p:spPr>
          <a:xfrm>
            <a:off x="3841992" y="3739216"/>
            <a:ext cx="715324" cy="340093"/>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Clr>
                <a:srgbClr val="000000"/>
              </a:buClr>
              <a:buSzPts val="1300"/>
              <a:buFont typeface="Calibri"/>
              <a:buNone/>
            </a:pPr>
            <a:r>
              <a:rPr lang="en-US" sz="1300" b="1">
                <a:solidFill>
                  <a:srgbClr val="000000"/>
                </a:solidFill>
                <a:latin typeface="Calibri"/>
                <a:ea typeface="Calibri"/>
                <a:cs typeface="Calibri"/>
                <a:sym typeface="Calibri"/>
              </a:rPr>
              <a:t>Local Area</a:t>
            </a:r>
            <a:endParaRPr/>
          </a:p>
          <a:p>
            <a:pPr marL="0" marR="0" lvl="0" indent="0" algn="ctr" rtl="0">
              <a:lnSpc>
                <a:spcPct val="85000"/>
              </a:lnSpc>
              <a:spcBef>
                <a:spcPts val="0"/>
              </a:spcBef>
              <a:spcAft>
                <a:spcPts val="0"/>
              </a:spcAft>
              <a:buClr>
                <a:srgbClr val="000000"/>
              </a:buClr>
              <a:buSzPts val="1300"/>
              <a:buFont typeface="Calibri"/>
              <a:buNone/>
            </a:pPr>
            <a:r>
              <a:rPr lang="en-US" sz="1300" b="1">
                <a:solidFill>
                  <a:srgbClr val="000000"/>
                </a:solidFill>
                <a:latin typeface="Calibri"/>
                <a:ea typeface="Calibri"/>
                <a:cs typeface="Calibri"/>
                <a:sym typeface="Calibri"/>
              </a:rPr>
              <a:t>Network</a:t>
            </a:r>
            <a:endParaRPr/>
          </a:p>
        </p:txBody>
      </p:sp>
      <p:pic>
        <p:nvPicPr>
          <p:cNvPr id="687" name="Google Shape;687;p42" descr="laptop"/>
          <p:cNvPicPr preferRelativeResize="0"/>
          <p:nvPr/>
        </p:nvPicPr>
        <p:blipFill rotWithShape="1">
          <a:blip r:embed="rId7">
            <a:alphaModFix/>
          </a:blip>
          <a:srcRect/>
          <a:stretch/>
        </p:blipFill>
        <p:spPr>
          <a:xfrm>
            <a:off x="1775157" y="3494961"/>
            <a:ext cx="1098420" cy="965516"/>
          </a:xfrm>
          <a:prstGeom prst="rect">
            <a:avLst/>
          </a:prstGeom>
          <a:noFill/>
          <a:ln>
            <a:noFill/>
          </a:ln>
        </p:spPr>
      </p:pic>
      <p:sp>
        <p:nvSpPr>
          <p:cNvPr id="688" name="Google Shape;688;p42"/>
          <p:cNvSpPr txBox="1"/>
          <p:nvPr/>
        </p:nvSpPr>
        <p:spPr>
          <a:xfrm>
            <a:off x="7501523" y="3214297"/>
            <a:ext cx="1485408" cy="367858"/>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Clr>
                <a:srgbClr val="000000"/>
              </a:buClr>
              <a:buSzPts val="1400"/>
              <a:buFont typeface="Calibri"/>
              <a:buNone/>
            </a:pPr>
            <a:r>
              <a:rPr lang="en-US" sz="1400" b="1">
                <a:solidFill>
                  <a:srgbClr val="000000"/>
                </a:solidFill>
                <a:latin typeface="Calibri"/>
                <a:ea typeface="Calibri"/>
                <a:cs typeface="Calibri"/>
                <a:sym typeface="Calibri"/>
              </a:rPr>
              <a:t>Storage Area Network</a:t>
            </a:r>
            <a:endParaRPr/>
          </a:p>
        </p:txBody>
      </p:sp>
      <p:sp>
        <p:nvSpPr>
          <p:cNvPr id="689" name="Google Shape;689;p42"/>
          <p:cNvSpPr txBox="1"/>
          <p:nvPr/>
        </p:nvSpPr>
        <p:spPr>
          <a:xfrm>
            <a:off x="9519428" y="2406795"/>
            <a:ext cx="1010468"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Storage Array</a:t>
            </a:r>
            <a:endParaRPr/>
          </a:p>
        </p:txBody>
      </p:sp>
      <p:sp>
        <p:nvSpPr>
          <p:cNvPr id="690" name="Google Shape;690;p42"/>
          <p:cNvSpPr txBox="1"/>
          <p:nvPr/>
        </p:nvSpPr>
        <p:spPr>
          <a:xfrm>
            <a:off x="2104093" y="3064934"/>
            <a:ext cx="858018" cy="300991"/>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600" b="1">
                <a:solidFill>
                  <a:schemeClr val="dk1"/>
                </a:solidFill>
                <a:latin typeface="Calibri"/>
                <a:ea typeface="Calibri"/>
                <a:cs typeface="Calibri"/>
                <a:sym typeface="Calibri"/>
              </a:rPr>
              <a:t>Client</a:t>
            </a:r>
            <a:endParaRPr/>
          </a:p>
        </p:txBody>
      </p:sp>
      <p:sp>
        <p:nvSpPr>
          <p:cNvPr id="691" name="Google Shape;691;p42"/>
          <p:cNvSpPr txBox="1"/>
          <p:nvPr/>
        </p:nvSpPr>
        <p:spPr>
          <a:xfrm>
            <a:off x="5678388" y="2895474"/>
            <a:ext cx="858019" cy="300991"/>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600" b="1">
                <a:solidFill>
                  <a:schemeClr val="dk1"/>
                </a:solidFill>
                <a:latin typeface="Calibri"/>
                <a:ea typeface="Calibri"/>
                <a:cs typeface="Calibri"/>
                <a:sym typeface="Calibri"/>
              </a:rPr>
              <a:t>Server</a:t>
            </a:r>
            <a:endParaRPr/>
          </a:p>
        </p:txBody>
      </p:sp>
      <p:sp>
        <p:nvSpPr>
          <p:cNvPr id="692" name="Google Shape;692;p42"/>
          <p:cNvSpPr txBox="1"/>
          <p:nvPr/>
        </p:nvSpPr>
        <p:spPr>
          <a:xfrm>
            <a:off x="1611978" y="4532335"/>
            <a:ext cx="1469773" cy="90297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Application User Interface</a:t>
            </a:r>
            <a:endParaRPr/>
          </a:p>
        </p:txBody>
      </p:sp>
      <p:sp>
        <p:nvSpPr>
          <p:cNvPr id="693" name="Google Shape;693;p42"/>
          <p:cNvSpPr txBox="1"/>
          <p:nvPr/>
        </p:nvSpPr>
        <p:spPr>
          <a:xfrm>
            <a:off x="5391709" y="4995244"/>
            <a:ext cx="1125783"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OS and DBMS</a:t>
            </a:r>
            <a:endParaRPr/>
          </a:p>
        </p:txBody>
      </p:sp>
      <p:sp>
        <p:nvSpPr>
          <p:cNvPr id="694" name="Google Shape;694;p42"/>
          <p:cNvSpPr txBox="1"/>
          <p:nvPr/>
        </p:nvSpPr>
        <p:spPr>
          <a:xfrm>
            <a:off x="9406190" y="4670022"/>
            <a:ext cx="1221552" cy="246221"/>
          </a:xfrm>
          <a:prstGeom prst="rect">
            <a:avLst/>
          </a:prstGeom>
          <a:noFill/>
          <a:ln>
            <a:noFill/>
          </a:ln>
        </p:spPr>
        <p:txBody>
          <a:bodyPr spcFirstLastPara="1" wrap="square" lIns="0" tIns="0" rIns="0" bIns="0" anchor="t" anchorCtr="0">
            <a:spAutoFit/>
          </a:bodyPr>
          <a:lstStyle/>
          <a:p>
            <a:pPr marL="354013" marR="0" lvl="0" indent="-354013" algn="ctr" rtl="0">
              <a:spcBef>
                <a:spcPts val="0"/>
              </a:spcBef>
              <a:spcAft>
                <a:spcPts val="0"/>
              </a:spcAft>
              <a:buNone/>
            </a:pPr>
            <a:r>
              <a:rPr lang="en-US" sz="1600" b="1">
                <a:solidFill>
                  <a:schemeClr val="dk1"/>
                </a:solidFill>
                <a:latin typeface="Calibri"/>
                <a:ea typeface="Calibri"/>
                <a:cs typeface="Calibri"/>
                <a:sym typeface="Calibri"/>
              </a:rPr>
              <a:t>Database</a:t>
            </a:r>
            <a:endParaRPr/>
          </a:p>
        </p:txBody>
      </p:sp>
      <p:sp>
        <p:nvSpPr>
          <p:cNvPr id="695" name="Google Shape;695;p42"/>
          <p:cNvSpPr/>
          <p:nvPr/>
        </p:nvSpPr>
        <p:spPr>
          <a:xfrm rot="-10463334">
            <a:off x="7087276" y="2359175"/>
            <a:ext cx="2210639" cy="2155756"/>
          </a:xfrm>
          <a:prstGeom prst="cloud">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sp>
        <p:nvSpPr>
          <p:cNvPr id="701" name="Google Shape;701;p43"/>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What key factors to ensure for the success of a Data Center?</a:t>
            </a:r>
            <a:endParaRPr/>
          </a:p>
        </p:txBody>
      </p:sp>
      <p:sp>
        <p:nvSpPr>
          <p:cNvPr id="702" name="Google Shape;702;p4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703" name="Google Shape;703;p43"/>
          <p:cNvGrpSpPr/>
          <p:nvPr/>
        </p:nvGrpSpPr>
        <p:grpSpPr>
          <a:xfrm>
            <a:off x="2700153" y="1847093"/>
            <a:ext cx="6164499" cy="4618038"/>
            <a:chOff x="1089" y="809"/>
            <a:chExt cx="3582" cy="3204"/>
          </a:xfrm>
        </p:grpSpPr>
        <p:pic>
          <p:nvPicPr>
            <p:cNvPr id="704" name="Google Shape;704;p43" descr="main_image"/>
            <p:cNvPicPr preferRelativeResize="0"/>
            <p:nvPr/>
          </p:nvPicPr>
          <p:blipFill rotWithShape="1">
            <a:blip r:embed="rId3">
              <a:alphaModFix/>
            </a:blip>
            <a:srcRect/>
            <a:stretch/>
          </p:blipFill>
          <p:spPr>
            <a:xfrm>
              <a:off x="1089" y="809"/>
              <a:ext cx="3582" cy="3204"/>
            </a:xfrm>
            <a:prstGeom prst="rect">
              <a:avLst/>
            </a:prstGeom>
            <a:noFill/>
            <a:ln>
              <a:noFill/>
            </a:ln>
          </p:spPr>
        </p:pic>
        <p:sp>
          <p:nvSpPr>
            <p:cNvPr id="705" name="Google Shape;705;p43"/>
            <p:cNvSpPr txBox="1"/>
            <p:nvPr/>
          </p:nvSpPr>
          <p:spPr>
            <a:xfrm>
              <a:off x="2557" y="1182"/>
              <a:ext cx="686"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Availability</a:t>
              </a:r>
              <a:endParaRPr/>
            </a:p>
          </p:txBody>
        </p:sp>
        <p:sp>
          <p:nvSpPr>
            <p:cNvPr id="706" name="Google Shape;706;p43"/>
            <p:cNvSpPr txBox="1"/>
            <p:nvPr/>
          </p:nvSpPr>
          <p:spPr>
            <a:xfrm>
              <a:off x="1291" y="1626"/>
              <a:ext cx="849"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Data Integrity</a:t>
              </a:r>
              <a:endParaRPr/>
            </a:p>
          </p:txBody>
        </p:sp>
        <p:sp>
          <p:nvSpPr>
            <p:cNvPr id="707" name="Google Shape;707;p43"/>
            <p:cNvSpPr txBox="1"/>
            <p:nvPr/>
          </p:nvSpPr>
          <p:spPr>
            <a:xfrm>
              <a:off x="3784" y="1630"/>
              <a:ext cx="500"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Security</a:t>
              </a:r>
              <a:endParaRPr/>
            </a:p>
          </p:txBody>
        </p:sp>
        <p:sp>
          <p:nvSpPr>
            <p:cNvPr id="708" name="Google Shape;708;p43"/>
            <p:cNvSpPr txBox="1"/>
            <p:nvPr/>
          </p:nvSpPr>
          <p:spPr>
            <a:xfrm>
              <a:off x="3776" y="3009"/>
              <a:ext cx="527"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Capacity</a:t>
              </a:r>
              <a:endParaRPr/>
            </a:p>
          </p:txBody>
        </p:sp>
        <p:sp>
          <p:nvSpPr>
            <p:cNvPr id="709" name="Google Shape;709;p43"/>
            <p:cNvSpPr txBox="1"/>
            <p:nvPr/>
          </p:nvSpPr>
          <p:spPr>
            <a:xfrm>
              <a:off x="2555" y="3466"/>
              <a:ext cx="627"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Scalability</a:t>
              </a:r>
              <a:endParaRPr/>
            </a:p>
          </p:txBody>
        </p:sp>
        <p:sp>
          <p:nvSpPr>
            <p:cNvPr id="710" name="Google Shape;710;p43"/>
            <p:cNvSpPr txBox="1"/>
            <p:nvPr/>
          </p:nvSpPr>
          <p:spPr>
            <a:xfrm>
              <a:off x="1323" y="3001"/>
              <a:ext cx="796"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Performance</a:t>
              </a:r>
              <a:endParaRPr/>
            </a:p>
          </p:txBody>
        </p:sp>
        <p:sp>
          <p:nvSpPr>
            <p:cNvPr id="711" name="Google Shape;711;p43"/>
            <p:cNvSpPr txBox="1"/>
            <p:nvPr/>
          </p:nvSpPr>
          <p:spPr>
            <a:xfrm>
              <a:off x="2428" y="2298"/>
              <a:ext cx="887" cy="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lt1"/>
                </a:buClr>
                <a:buSzPts val="2000"/>
                <a:buFont typeface="Calibri"/>
                <a:buNone/>
              </a:pPr>
              <a:r>
                <a:rPr lang="en-US" sz="2000" b="1">
                  <a:solidFill>
                    <a:schemeClr val="lt1"/>
                  </a:solidFill>
                  <a:latin typeface="Calibri"/>
                  <a:ea typeface="Calibri"/>
                  <a:cs typeface="Calibri"/>
                  <a:sym typeface="Calibri"/>
                </a:rPr>
                <a:t>Manageability</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43</a:t>
            </a:fld>
            <a:endParaRPr/>
          </a:p>
        </p:txBody>
      </p:sp>
      <p:sp>
        <p:nvSpPr>
          <p:cNvPr id="717" name="Google Shape;717;p44"/>
          <p:cNvSpPr/>
          <p:nvPr/>
        </p:nvSpPr>
        <p:spPr>
          <a:xfrm>
            <a:off x="80908" y="1089652"/>
            <a:ext cx="11668269" cy="4508927"/>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Key Requirements for Data Center Elements</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Availability</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Location and facility</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Uptime</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Cooling</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Security</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Facility maintenance</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Scalability</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Change Management</a:t>
            </a:r>
            <a:endParaRPr/>
          </a:p>
        </p:txBody>
      </p:sp>
      <p:sp>
        <p:nvSpPr>
          <p:cNvPr id="718" name="Google Shape;718;p4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44</a:t>
            </a:fld>
            <a:endParaRPr/>
          </a:p>
        </p:txBody>
      </p:sp>
      <p:sp>
        <p:nvSpPr>
          <p:cNvPr id="725" name="Google Shape;725;p45"/>
          <p:cNvSpPr/>
          <p:nvPr/>
        </p:nvSpPr>
        <p:spPr>
          <a:xfrm>
            <a:off x="80908" y="1089652"/>
            <a:ext cx="11668269" cy="1061829"/>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Availability: </a:t>
            </a:r>
            <a:r>
              <a:rPr lang="en-US" sz="2000" b="0" i="0" u="none" strike="noStrike" cap="none">
                <a:solidFill>
                  <a:schemeClr val="dk1"/>
                </a:solidFill>
                <a:latin typeface="Times New Roman"/>
                <a:ea typeface="Times New Roman"/>
                <a:cs typeface="Times New Roman"/>
                <a:sym typeface="Times New Roman"/>
              </a:rPr>
              <a:t>All data center elements should be designed to enable accessibility. The ability of users to access data when necessary can have a positive impact on a business.</a:t>
            </a:r>
            <a:endParaRPr/>
          </a:p>
        </p:txBody>
      </p:sp>
      <p:sp>
        <p:nvSpPr>
          <p:cNvPr id="726" name="Google Shape;726;p4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27" name="Google Shape;727;p45" descr="http://www.desonsfurniture.com.au/images/available_circular.png"/>
          <p:cNvPicPr preferRelativeResize="0"/>
          <p:nvPr/>
        </p:nvPicPr>
        <p:blipFill rotWithShape="1">
          <a:blip r:embed="rId3">
            <a:alphaModFix/>
          </a:blip>
          <a:srcRect/>
          <a:stretch/>
        </p:blipFill>
        <p:spPr>
          <a:xfrm>
            <a:off x="4040669" y="2515500"/>
            <a:ext cx="4143204" cy="39522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animEffect transition="in" filter="fade">
                                      <p:cBhvr>
                                        <p:cTn id="7" dur="5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45</a:t>
            </a:fld>
            <a:endParaRPr/>
          </a:p>
        </p:txBody>
      </p:sp>
      <p:sp>
        <p:nvSpPr>
          <p:cNvPr id="734" name="Google Shape;734;p46"/>
          <p:cNvSpPr/>
          <p:nvPr/>
        </p:nvSpPr>
        <p:spPr>
          <a:xfrm>
            <a:off x="80908" y="1089652"/>
            <a:ext cx="11668269" cy="167738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Location and Facility: </a:t>
            </a:r>
            <a:r>
              <a:rPr lang="en-US" sz="2000" b="0" i="0" u="none" strike="noStrike" cap="none">
                <a:solidFill>
                  <a:schemeClr val="dk1"/>
                </a:solidFill>
                <a:latin typeface="Times New Roman"/>
                <a:ea typeface="Times New Roman"/>
                <a:cs typeface="Times New Roman"/>
                <a:sym typeface="Times New Roman"/>
              </a:rPr>
              <a:t>Location can have a considerable impact and could serve as an opportunity to enhance the company’s ability to address network expectancy, disaster recovery, and data control. When determining the location of a data center, it is also necessary to consider the geographical location with respect to the service provider. </a:t>
            </a:r>
            <a:endParaRPr/>
          </a:p>
        </p:txBody>
      </p:sp>
      <p:sp>
        <p:nvSpPr>
          <p:cNvPr id="735" name="Google Shape;735;p4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36" name="Google Shape;736;p46" descr="http://www.saudibio.com/images/mapicon2.png"/>
          <p:cNvPicPr preferRelativeResize="0"/>
          <p:nvPr/>
        </p:nvPicPr>
        <p:blipFill rotWithShape="1">
          <a:blip r:embed="rId3">
            <a:alphaModFix/>
          </a:blip>
          <a:srcRect/>
          <a:stretch/>
        </p:blipFill>
        <p:spPr>
          <a:xfrm>
            <a:off x="3607754" y="3102354"/>
            <a:ext cx="4570088" cy="28026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5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46</a:t>
            </a:fld>
            <a:endParaRPr/>
          </a:p>
        </p:txBody>
      </p:sp>
      <p:sp>
        <p:nvSpPr>
          <p:cNvPr id="743" name="Google Shape;743;p47"/>
          <p:cNvSpPr/>
          <p:nvPr/>
        </p:nvSpPr>
        <p:spPr>
          <a:xfrm>
            <a:off x="80908" y="1089652"/>
            <a:ext cx="11668269" cy="167738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Uptime: </a:t>
            </a:r>
            <a:r>
              <a:rPr lang="en-US" sz="2000" b="0" i="0" u="none" strike="noStrike" cap="none">
                <a:solidFill>
                  <a:schemeClr val="dk1"/>
                </a:solidFill>
                <a:latin typeface="Times New Roman"/>
                <a:ea typeface="Times New Roman"/>
                <a:cs typeface="Times New Roman"/>
                <a:sym typeface="Times New Roman"/>
              </a:rPr>
              <a:t>Organizations can lose a lot of money during the downtime due to the inaccessibility of necessary information and resources. The service provider’s track record of uptime should be tested and it should be determined whether the provider has been able to maintain 100% availability for electrical and mechanical systems in the past. </a:t>
            </a:r>
            <a:endParaRPr/>
          </a:p>
        </p:txBody>
      </p:sp>
      <p:sp>
        <p:nvSpPr>
          <p:cNvPr id="744" name="Google Shape;744;p4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45" name="Google Shape;745;p47" descr="https://www.hostblizzard.com/wp-content/uploads/2013/08/uptime.png"/>
          <p:cNvPicPr preferRelativeResize="0"/>
          <p:nvPr/>
        </p:nvPicPr>
        <p:blipFill rotWithShape="1">
          <a:blip r:embed="rId3">
            <a:alphaModFix/>
          </a:blip>
          <a:srcRect/>
          <a:stretch/>
        </p:blipFill>
        <p:spPr>
          <a:xfrm>
            <a:off x="4106172" y="2767034"/>
            <a:ext cx="3778371" cy="33059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47</a:t>
            </a:fld>
            <a:endParaRPr/>
          </a:p>
        </p:txBody>
      </p:sp>
      <p:sp>
        <p:nvSpPr>
          <p:cNvPr id="751" name="Google Shape;751;p48"/>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Powerful backup arrangement to provide 100% Uptime</a:t>
            </a:r>
            <a:endParaRPr/>
          </a:p>
        </p:txBody>
      </p:sp>
      <p:sp>
        <p:nvSpPr>
          <p:cNvPr id="752" name="Google Shape;752;p4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53" name="Google Shape;753;p48"/>
          <p:cNvPicPr preferRelativeResize="0"/>
          <p:nvPr/>
        </p:nvPicPr>
        <p:blipFill rotWithShape="1">
          <a:blip r:embed="rId3">
            <a:alphaModFix/>
          </a:blip>
          <a:srcRect/>
          <a:stretch/>
        </p:blipFill>
        <p:spPr>
          <a:xfrm>
            <a:off x="534838" y="1653041"/>
            <a:ext cx="11056147" cy="49056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48</a:t>
            </a:fld>
            <a:endParaRPr/>
          </a:p>
        </p:txBody>
      </p:sp>
      <p:sp>
        <p:nvSpPr>
          <p:cNvPr id="759" name="Google Shape;759;p49"/>
          <p:cNvSpPr/>
          <p:nvPr/>
        </p:nvSpPr>
        <p:spPr>
          <a:xfrm>
            <a:off x="80908" y="1089652"/>
            <a:ext cx="11668269" cy="173893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Key Requirements for Data Center Elements</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Cooling: </a:t>
            </a:r>
            <a:r>
              <a:rPr lang="en-US" sz="2000" b="0" i="0" u="none" strike="noStrike" cap="none">
                <a:solidFill>
                  <a:schemeClr val="dk1"/>
                </a:solidFill>
                <a:latin typeface="Times New Roman"/>
                <a:ea typeface="Times New Roman"/>
                <a:cs typeface="Times New Roman"/>
                <a:sym typeface="Times New Roman"/>
              </a:rPr>
              <a:t>The establishment of a data center involves a combination of utilities, generators, and a range of power supplies that emit excessive heat. It is essential to have a robust cooling infrastructure to ensure cost efficiencies and a viable environment to establish the data center. </a:t>
            </a:r>
            <a:endParaRPr sz="2000" b="0" i="0" u="none" strike="noStrike" cap="none">
              <a:solidFill>
                <a:schemeClr val="dk1"/>
              </a:solidFill>
              <a:latin typeface="Times New Roman"/>
              <a:ea typeface="Times New Roman"/>
              <a:cs typeface="Times New Roman"/>
              <a:sym typeface="Times New Roman"/>
            </a:endParaRPr>
          </a:p>
        </p:txBody>
      </p:sp>
      <p:sp>
        <p:nvSpPr>
          <p:cNvPr id="760" name="Google Shape;760;p4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61" name="Google Shape;761;p49" descr="http://barnettsair.com/wp-content/uploads/2015/09/cooling-icon-Copy-246x250.png"/>
          <p:cNvPicPr preferRelativeResize="0"/>
          <p:nvPr/>
        </p:nvPicPr>
        <p:blipFill rotWithShape="1">
          <a:blip r:embed="rId3">
            <a:alphaModFix/>
          </a:blip>
          <a:srcRect/>
          <a:stretch/>
        </p:blipFill>
        <p:spPr>
          <a:xfrm>
            <a:off x="4377217" y="3158944"/>
            <a:ext cx="3351698" cy="33156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1"/>
                                        </p:tgtEl>
                                        <p:attrNameLst>
                                          <p:attrName>style.visibility</p:attrName>
                                        </p:attrNameLst>
                                      </p:cBhvr>
                                      <p:to>
                                        <p:strVal val="visible"/>
                                      </p:to>
                                    </p:set>
                                    <p:animEffect transition="in" filter="fade">
                                      <p:cBhvr>
                                        <p:cTn id="7" dur="500"/>
                                        <p:tgtEl>
                                          <p:spTgt spid="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49</a:t>
            </a:fld>
            <a:endParaRPr/>
          </a:p>
        </p:txBody>
      </p:sp>
      <p:sp>
        <p:nvSpPr>
          <p:cNvPr id="767" name="Google Shape;767;p50"/>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Cooling arrangement in data center environment</a:t>
            </a:r>
            <a:endParaRPr/>
          </a:p>
        </p:txBody>
      </p:sp>
      <p:sp>
        <p:nvSpPr>
          <p:cNvPr id="768" name="Google Shape;768;p5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69" name="Google Shape;769;p50"/>
          <p:cNvPicPr preferRelativeResize="0"/>
          <p:nvPr/>
        </p:nvPicPr>
        <p:blipFill rotWithShape="1">
          <a:blip r:embed="rId3">
            <a:alphaModFix/>
          </a:blip>
          <a:srcRect/>
          <a:stretch/>
        </p:blipFill>
        <p:spPr>
          <a:xfrm>
            <a:off x="534838" y="1673524"/>
            <a:ext cx="11056148" cy="4813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
        <p:nvSpPr>
          <p:cNvPr id="119" name="Google Shape;119;p5"/>
          <p:cNvSpPr/>
          <p:nvPr/>
        </p:nvSpPr>
        <p:spPr>
          <a:xfrm>
            <a:off x="80907" y="1089652"/>
            <a:ext cx="11383951" cy="544764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Contents</a:t>
            </a:r>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Introduction to data and its types</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Data and Information</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Information Storage</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Evolution of Storage Technology</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Information Lifecycle and ILM</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Introduction to Data Center </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Role of Data Center in the Enterprise</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Role of Data Center in Service Provider Environment</a:t>
            </a:r>
            <a:endParaRPr/>
          </a:p>
          <a:p>
            <a:pPr marL="1177200" marR="0" lvl="6"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Data Center Architecture</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p:txBody>
      </p:sp>
      <p:sp>
        <p:nvSpPr>
          <p:cNvPr id="120" name="Google Shape;120;p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50</a:t>
            </a:fld>
            <a:endParaRPr/>
          </a:p>
        </p:txBody>
      </p:sp>
      <p:sp>
        <p:nvSpPr>
          <p:cNvPr id="776" name="Google Shape;776;p51"/>
          <p:cNvSpPr/>
          <p:nvPr/>
        </p:nvSpPr>
        <p:spPr>
          <a:xfrm>
            <a:off x="80908" y="1089652"/>
            <a:ext cx="11668269" cy="155427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Security: </a:t>
            </a:r>
            <a:r>
              <a:rPr lang="en-US" sz="2000" b="0" i="0" u="none" strike="noStrike" cap="none">
                <a:solidFill>
                  <a:schemeClr val="dk1"/>
                </a:solidFill>
                <a:latin typeface="Times New Roman"/>
                <a:ea typeface="Times New Roman"/>
                <a:cs typeface="Times New Roman"/>
                <a:sym typeface="Times New Roman"/>
              </a:rPr>
              <a:t>The security of the data center is equally important. It is necessary to establish policies and procedures, and ensure proper integration of the data center core elements in order to prevent unauthorized access to information. To maximize protection, the facility should be fabricated with military-grade security measures. </a:t>
            </a:r>
            <a:endParaRPr/>
          </a:p>
        </p:txBody>
      </p:sp>
      <p:sp>
        <p:nvSpPr>
          <p:cNvPr id="777" name="Google Shape;777;p5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78" name="Google Shape;778;p51"/>
          <p:cNvPicPr preferRelativeResize="0"/>
          <p:nvPr/>
        </p:nvPicPr>
        <p:blipFill rotWithShape="1">
          <a:blip r:embed="rId3">
            <a:alphaModFix/>
          </a:blip>
          <a:srcRect/>
          <a:stretch/>
        </p:blipFill>
        <p:spPr>
          <a:xfrm>
            <a:off x="879895" y="2910232"/>
            <a:ext cx="10437962" cy="35596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51</a:t>
            </a:fld>
            <a:endParaRPr/>
          </a:p>
        </p:txBody>
      </p:sp>
      <p:sp>
        <p:nvSpPr>
          <p:cNvPr id="784" name="Google Shape;784;p52"/>
          <p:cNvSpPr/>
          <p:nvPr/>
        </p:nvSpPr>
        <p:spPr>
          <a:xfrm>
            <a:off x="80908" y="1089652"/>
            <a:ext cx="11668269" cy="155427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Facility Maintenance: </a:t>
            </a:r>
            <a:r>
              <a:rPr lang="en-US" sz="2000" b="0" i="0" u="none" strike="noStrike" cap="none">
                <a:solidFill>
                  <a:schemeClr val="dk1"/>
                </a:solidFill>
                <a:latin typeface="Times New Roman"/>
                <a:ea typeface="Times New Roman"/>
                <a:cs typeface="Times New Roman"/>
                <a:sym typeface="Times New Roman"/>
              </a:rPr>
              <a:t>During the installation of a data center, it is important to consider the maintenance and management aspects. The provider should have sufficient insight of the facility and its efficiencies to ensure that the entire system is being observed and any issues can be quickly addressed before they cause any outage. </a:t>
            </a:r>
            <a:endParaRPr/>
          </a:p>
        </p:txBody>
      </p:sp>
      <p:sp>
        <p:nvSpPr>
          <p:cNvPr id="785" name="Google Shape;785;p5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86" name="Google Shape;786;p52" descr="https://cdn2.iconfinder.com/data/icons/iconslandgps/PNG/256x256/Places/CarRepair.png"/>
          <p:cNvPicPr preferRelativeResize="0"/>
          <p:nvPr/>
        </p:nvPicPr>
        <p:blipFill rotWithShape="1">
          <a:blip r:embed="rId3">
            <a:alphaModFix/>
          </a:blip>
          <a:srcRect/>
          <a:stretch/>
        </p:blipFill>
        <p:spPr>
          <a:xfrm>
            <a:off x="4314868" y="2186080"/>
            <a:ext cx="3741529" cy="41698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fade">
                                      <p:cBhvr>
                                        <p:cTn id="7" dur="5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52</a:t>
            </a:fld>
            <a:endParaRPr/>
          </a:p>
        </p:txBody>
      </p:sp>
      <p:sp>
        <p:nvSpPr>
          <p:cNvPr id="793" name="Google Shape;793;p53"/>
          <p:cNvSpPr/>
          <p:nvPr/>
        </p:nvSpPr>
        <p:spPr>
          <a:xfrm>
            <a:off x="80908" y="1089652"/>
            <a:ext cx="11668269" cy="155427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Scalability:</a:t>
            </a:r>
            <a:r>
              <a:rPr lang="en-US" sz="2000" b="0" i="0" u="none" strike="noStrike" cap="none">
                <a:solidFill>
                  <a:schemeClr val="dk1"/>
                </a:solidFill>
                <a:latin typeface="Times New Roman"/>
                <a:ea typeface="Times New Roman"/>
                <a:cs typeface="Times New Roman"/>
                <a:sym typeface="Times New Roman"/>
              </a:rPr>
              <a:t> Data center operations should be able to allocate additional on-demand storage or processing capabilities, without interrupting business operations. For the growth of a business, it is often necessary to install more servers, additional databases, and new applications. The storage solution should also able to grow with the business. </a:t>
            </a:r>
            <a:endParaRPr/>
          </a:p>
        </p:txBody>
      </p:sp>
      <p:sp>
        <p:nvSpPr>
          <p:cNvPr id="794" name="Google Shape;794;p5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795" name="Google Shape;795;p53"/>
          <p:cNvPicPr preferRelativeResize="0"/>
          <p:nvPr/>
        </p:nvPicPr>
        <p:blipFill rotWithShape="1">
          <a:blip r:embed="rId3">
            <a:alphaModFix/>
          </a:blip>
          <a:srcRect/>
          <a:stretch/>
        </p:blipFill>
        <p:spPr>
          <a:xfrm>
            <a:off x="862641" y="2754955"/>
            <a:ext cx="10739797" cy="3648136"/>
          </a:xfrm>
          <a:prstGeom prst="rect">
            <a:avLst/>
          </a:prstGeom>
          <a:noFill/>
          <a:ln w="9525" cap="flat" cmpd="sng">
            <a:solidFill>
              <a:srgbClr val="2E75B5"/>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53</a:t>
            </a:fld>
            <a:endParaRPr/>
          </a:p>
        </p:txBody>
      </p:sp>
      <p:sp>
        <p:nvSpPr>
          <p:cNvPr id="801" name="Google Shape;801;p54"/>
          <p:cNvSpPr/>
          <p:nvPr/>
        </p:nvSpPr>
        <p:spPr>
          <a:xfrm>
            <a:off x="80908" y="1089652"/>
            <a:ext cx="11668269" cy="1554272"/>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Change Management:</a:t>
            </a:r>
            <a:r>
              <a:rPr lang="en-US" sz="2000" b="0" i="0" u="none" strike="noStrike" cap="none">
                <a:solidFill>
                  <a:schemeClr val="dk1"/>
                </a:solidFill>
                <a:latin typeface="Times New Roman"/>
                <a:ea typeface="Times New Roman"/>
                <a:cs typeface="Times New Roman"/>
                <a:sym typeface="Times New Roman"/>
              </a:rPr>
              <a:t> Proper guidelines for change management ensure that there is no alteration in the data center that has not been planned, scheduled, discussed, and approved. It is also necessary to provide back out steps or a Plan B. Whether bringing new amendments to the system or making old practices obsolete, data centers must follow the change management process.</a:t>
            </a:r>
            <a:endParaRPr/>
          </a:p>
        </p:txBody>
      </p:sp>
      <p:sp>
        <p:nvSpPr>
          <p:cNvPr id="802" name="Google Shape;802;p5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803" name="Google Shape;803;p54" descr="https://www.profferbrainchild.com/sites/default/files/public/training-assets/icons/text-plaque/change-management-icon-t.png"/>
          <p:cNvPicPr preferRelativeResize="0"/>
          <p:nvPr/>
        </p:nvPicPr>
        <p:blipFill rotWithShape="1">
          <a:blip r:embed="rId3">
            <a:alphaModFix/>
          </a:blip>
          <a:srcRect/>
          <a:stretch/>
        </p:blipFill>
        <p:spPr>
          <a:xfrm>
            <a:off x="4287858" y="3113199"/>
            <a:ext cx="3254367" cy="3094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500"/>
                                        <p:tgtEl>
                                          <p:spTgt spid="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54</a:t>
            </a:fld>
            <a:endParaRPr/>
          </a:p>
        </p:txBody>
      </p:sp>
      <p:sp>
        <p:nvSpPr>
          <p:cNvPr id="810" name="Google Shape;810;p55"/>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7. Which of  these is a data center  element?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Databases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Servers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Applications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All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811" name="Google Shape;811;p5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55</a:t>
            </a:fld>
            <a:endParaRPr/>
          </a:p>
        </p:txBody>
      </p:sp>
      <p:sp>
        <p:nvSpPr>
          <p:cNvPr id="818" name="Google Shape;818;p56"/>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8. Availability of data center elements refers to _________________ of  the elements.</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Accessibility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Robustness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Scalability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Optimality</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819" name="Google Shape;819;p5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56</a:t>
            </a:fld>
            <a:endParaRPr/>
          </a:p>
        </p:txBody>
      </p:sp>
      <p:sp>
        <p:nvSpPr>
          <p:cNvPr id="826" name="Google Shape;826;p57"/>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9. While determining  site for a data center, the most important factor to consider is ___________</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Cost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Geographical  location</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Workforce</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827" name="Google Shape;827;p5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57</a:t>
            </a:fld>
            <a:endParaRPr/>
          </a:p>
        </p:txBody>
      </p:sp>
      <p:sp>
        <p:nvSpPr>
          <p:cNvPr id="833" name="Google Shape;833;p58"/>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Document Links</a:t>
            </a:r>
            <a:endParaRPr sz="2400" b="1" i="0" u="none" strike="noStrike" cap="none">
              <a:solidFill>
                <a:schemeClr val="dk1"/>
              </a:solidFill>
              <a:latin typeface="Times New Roman"/>
              <a:ea typeface="Times New Roman"/>
              <a:cs typeface="Times New Roman"/>
              <a:sym typeface="Times New Roman"/>
            </a:endParaRPr>
          </a:p>
        </p:txBody>
      </p:sp>
      <p:sp>
        <p:nvSpPr>
          <p:cNvPr id="834" name="Google Shape;834;p5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835" name="Google Shape;835;p58"/>
          <p:cNvGraphicFramePr/>
          <p:nvPr/>
        </p:nvGraphicFramePr>
        <p:xfrm>
          <a:off x="560136" y="1817625"/>
          <a:ext cx="3000000" cy="300000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Data Center Elements</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https://www.techrepublic.com/blog/10-things/10-critical-elements-of-an-efficient-data-center/</a:t>
                      </a:r>
                      <a:endParaRPr sz="18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This link explains about typical elements that an efficient data center is expected to have. The success of data center depends on proper management of these elements</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58</a:t>
            </a:fld>
            <a:endParaRPr/>
          </a:p>
        </p:txBody>
      </p:sp>
      <p:sp>
        <p:nvSpPr>
          <p:cNvPr id="841" name="Google Shape;841;p59"/>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Video Links</a:t>
            </a:r>
            <a:endParaRPr sz="2400" b="1" i="0" u="none" strike="noStrike" cap="none">
              <a:solidFill>
                <a:schemeClr val="dk1"/>
              </a:solidFill>
              <a:latin typeface="Times New Roman"/>
              <a:ea typeface="Times New Roman"/>
              <a:cs typeface="Times New Roman"/>
              <a:sym typeface="Times New Roman"/>
            </a:endParaRPr>
          </a:p>
        </p:txBody>
      </p:sp>
      <p:sp>
        <p:nvSpPr>
          <p:cNvPr id="842" name="Google Shape;842;p5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843" name="Google Shape;843;p59"/>
          <p:cNvGraphicFramePr/>
          <p:nvPr/>
        </p:nvGraphicFramePr>
        <p:xfrm>
          <a:off x="560136" y="1817625"/>
          <a:ext cx="3000000" cy="300000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Data Center Basics</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https://www.youtube.com/watch?v=UnBrZUj38oU</a:t>
                      </a:r>
                      <a:endParaRPr sz="18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This video discusses everything from data center basics and the components inside a Data center and covered some of the available Data center certifications and website for certifications</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59</a:t>
            </a:fld>
            <a:endParaRPr/>
          </a:p>
        </p:txBody>
      </p:sp>
      <p:sp>
        <p:nvSpPr>
          <p:cNvPr id="849" name="Google Shape;849;p60"/>
          <p:cNvSpPr/>
          <p:nvPr/>
        </p:nvSpPr>
        <p:spPr>
          <a:xfrm>
            <a:off x="917944" y="2802796"/>
            <a:ext cx="10248181" cy="1938992"/>
          </a:xfrm>
          <a:prstGeom prst="rect">
            <a:avLst/>
          </a:prstGeom>
          <a:noFill/>
          <a:ln>
            <a:noFill/>
          </a:ln>
        </p:spPr>
        <p:txBody>
          <a:bodyPr spcFirstLastPara="1" wrap="square" lIns="91425" tIns="45700" rIns="91425" bIns="45700" anchor="t" anchorCtr="0">
            <a:spAutoFit/>
          </a:bodyPr>
          <a:lstStyle/>
          <a:p>
            <a:pPr marL="12700" marR="0" lvl="0" indent="0" algn="ctr" rtl="0">
              <a:spcBef>
                <a:spcPts val="0"/>
              </a:spcBef>
              <a:spcAft>
                <a:spcPts val="0"/>
              </a:spcAft>
              <a:buNone/>
            </a:pPr>
            <a:r>
              <a:rPr lang="en-US" sz="6000" b="1">
                <a:solidFill>
                  <a:schemeClr val="dk1"/>
                </a:solidFill>
                <a:latin typeface="Helvetica Neue"/>
                <a:ea typeface="Helvetica Neue"/>
                <a:cs typeface="Helvetica Neue"/>
                <a:sym typeface="Helvetica Neue"/>
              </a:rPr>
              <a:t>Role of Data Center</a:t>
            </a:r>
            <a:br>
              <a:rPr lang="en-US" sz="6000" b="1">
                <a:solidFill>
                  <a:schemeClr val="dk1"/>
                </a:solidFill>
                <a:latin typeface="Helvetica Neue"/>
                <a:ea typeface="Helvetica Neue"/>
                <a:cs typeface="Helvetica Neue"/>
                <a:sym typeface="Helvetica Neue"/>
              </a:rPr>
            </a:br>
            <a:r>
              <a:rPr lang="en-US" sz="6000" b="1">
                <a:solidFill>
                  <a:schemeClr val="dk1"/>
                </a:solidFill>
                <a:latin typeface="Helvetica Neue"/>
                <a:ea typeface="Helvetica Neue"/>
                <a:cs typeface="Helvetica Neue"/>
                <a:sym typeface="Helvetica Neue"/>
              </a:rPr>
              <a:t>in the Enterprise</a:t>
            </a:r>
            <a:endParaRPr/>
          </a:p>
        </p:txBody>
      </p:sp>
      <p:sp>
        <p:nvSpPr>
          <p:cNvPr id="850" name="Google Shape;850;p6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
        <p:nvSpPr>
          <p:cNvPr id="127" name="Google Shape;127;p6"/>
          <p:cNvSpPr/>
          <p:nvPr/>
        </p:nvSpPr>
        <p:spPr>
          <a:xfrm>
            <a:off x="80907" y="1089652"/>
            <a:ext cx="11383951" cy="6093976"/>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dirty="0">
                <a:solidFill>
                  <a:schemeClr val="dk1"/>
                </a:solidFill>
                <a:latin typeface="Times New Roman"/>
                <a:ea typeface="Times New Roman"/>
                <a:cs typeface="Times New Roman"/>
                <a:sym typeface="Times New Roman"/>
              </a:rPr>
              <a:t>Do you have any idea about what is data?</a:t>
            </a:r>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Times New Roman"/>
                <a:ea typeface="Times New Roman"/>
                <a:cs typeface="Times New Roman"/>
                <a:sym typeface="Times New Roman"/>
              </a:rPr>
              <a:t>Most data is being converted into a digital format</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Driven by user demand</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Facilitated by</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dirty="0">
                <a:solidFill>
                  <a:schemeClr val="dk1"/>
                </a:solidFill>
                <a:latin typeface="Times New Roman"/>
                <a:ea typeface="Times New Roman"/>
                <a:cs typeface="Times New Roman"/>
                <a:sym typeface="Times New Roman"/>
              </a:rPr>
              <a:t>Increase in data processing capabilities</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dirty="0">
                <a:solidFill>
                  <a:schemeClr val="dk1"/>
                </a:solidFill>
                <a:latin typeface="Times New Roman"/>
                <a:ea typeface="Times New Roman"/>
                <a:cs typeface="Times New Roman"/>
                <a:sym typeface="Times New Roman"/>
              </a:rPr>
              <a:t>New and cheaper peripherals</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dirty="0">
                <a:solidFill>
                  <a:schemeClr val="dk1"/>
                </a:solidFill>
                <a:latin typeface="Times New Roman"/>
                <a:ea typeface="Times New Roman"/>
                <a:cs typeface="Times New Roman"/>
                <a:sym typeface="Times New Roman"/>
              </a:rPr>
              <a:t>Lower cost and increased speed of storage</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dirty="0">
                <a:solidFill>
                  <a:schemeClr val="dk1"/>
                </a:solidFill>
                <a:latin typeface="Times New Roman"/>
                <a:ea typeface="Times New Roman"/>
                <a:cs typeface="Times New Roman"/>
                <a:sym typeface="Times New Roman"/>
              </a:rPr>
              <a:t>Affordable and faster networks</a:t>
            </a:r>
            <a:endParaRPr/>
          </a:p>
          <a:p>
            <a:pPr marL="1177200" marR="0" lvl="6" indent="-457200" algn="l" rtl="0">
              <a:lnSpc>
                <a:spcPct val="150000"/>
              </a:lnSpc>
              <a:spcBef>
                <a:spcPts val="0"/>
              </a:spcBef>
              <a:spcAft>
                <a:spcPts val="0"/>
              </a:spcAft>
              <a:buClr>
                <a:schemeClr val="dk1"/>
              </a:buClr>
              <a:buSzPts val="2000"/>
              <a:buFont typeface="Noto Sans Symbols"/>
              <a:buChar char="▪"/>
            </a:pPr>
            <a:r>
              <a:rPr lang="en-US" sz="2000" b="0" i="0" u="none" strike="noStrike" cap="none" dirty="0">
                <a:solidFill>
                  <a:schemeClr val="dk1"/>
                </a:solidFill>
                <a:latin typeface="Times New Roman"/>
                <a:ea typeface="Times New Roman"/>
                <a:cs typeface="Times New Roman"/>
                <a:sym typeface="Times New Roman"/>
              </a:rPr>
              <a:t>Who creates data?</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Individuals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Businesses</a:t>
            </a:r>
            <a:endParaRPr/>
          </a:p>
          <a:p>
            <a:pPr marL="1177200" marR="0" lvl="6" indent="-330200" algn="l" rtl="0">
              <a:lnSpc>
                <a:spcPct val="15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p:txBody>
      </p:sp>
      <p:sp>
        <p:nvSpPr>
          <p:cNvPr id="128" name="Google Shape;128;p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i="0" u="none" strike="noStrike" cap="none">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129" name="Google Shape;129;p6"/>
          <p:cNvGrpSpPr/>
          <p:nvPr/>
        </p:nvGrpSpPr>
        <p:grpSpPr>
          <a:xfrm>
            <a:off x="6541902" y="2488103"/>
            <a:ext cx="5270772" cy="3735092"/>
            <a:chOff x="1488" y="1526"/>
            <a:chExt cx="2150" cy="1718"/>
          </a:xfrm>
        </p:grpSpPr>
        <p:pic>
          <p:nvPicPr>
            <p:cNvPr id="130" name="Google Shape;130;p6"/>
            <p:cNvPicPr preferRelativeResize="0"/>
            <p:nvPr/>
          </p:nvPicPr>
          <p:blipFill rotWithShape="1">
            <a:blip r:embed="rId3">
              <a:alphaModFix/>
            </a:blip>
            <a:srcRect/>
            <a:stretch/>
          </p:blipFill>
          <p:spPr>
            <a:xfrm>
              <a:off x="1763" y="2781"/>
              <a:ext cx="350" cy="463"/>
            </a:xfrm>
            <a:prstGeom prst="rect">
              <a:avLst/>
            </a:prstGeom>
            <a:noFill/>
            <a:ln>
              <a:noFill/>
            </a:ln>
          </p:spPr>
        </p:pic>
        <p:sp>
          <p:nvSpPr>
            <p:cNvPr id="131" name="Google Shape;131;p6"/>
            <p:cNvSpPr/>
            <p:nvPr/>
          </p:nvSpPr>
          <p:spPr>
            <a:xfrm>
              <a:off x="2881" y="1911"/>
              <a:ext cx="757" cy="1058"/>
            </a:xfrm>
            <a:custGeom>
              <a:avLst/>
              <a:gdLst/>
              <a:ahLst/>
              <a:cxnLst/>
              <a:rect l="l" t="t" r="r" b="b"/>
              <a:pathLst>
                <a:path w="4336" h="4336" extrusionOk="0">
                  <a:moveTo>
                    <a:pt x="452" y="0"/>
                  </a:moveTo>
                  <a:lnTo>
                    <a:pt x="397" y="1"/>
                  </a:lnTo>
                  <a:lnTo>
                    <a:pt x="346" y="6"/>
                  </a:lnTo>
                  <a:lnTo>
                    <a:pt x="298" y="15"/>
                  </a:lnTo>
                  <a:lnTo>
                    <a:pt x="254" y="28"/>
                  </a:lnTo>
                  <a:lnTo>
                    <a:pt x="212" y="43"/>
                  </a:lnTo>
                  <a:lnTo>
                    <a:pt x="176" y="63"/>
                  </a:lnTo>
                  <a:lnTo>
                    <a:pt x="142" y="86"/>
                  </a:lnTo>
                  <a:lnTo>
                    <a:pt x="113" y="113"/>
                  </a:lnTo>
                  <a:lnTo>
                    <a:pt x="85" y="142"/>
                  </a:lnTo>
                  <a:lnTo>
                    <a:pt x="63" y="176"/>
                  </a:lnTo>
                  <a:lnTo>
                    <a:pt x="43" y="213"/>
                  </a:lnTo>
                  <a:lnTo>
                    <a:pt x="28" y="254"/>
                  </a:lnTo>
                  <a:lnTo>
                    <a:pt x="15" y="298"/>
                  </a:lnTo>
                  <a:lnTo>
                    <a:pt x="6" y="346"/>
                  </a:lnTo>
                  <a:lnTo>
                    <a:pt x="1" y="397"/>
                  </a:lnTo>
                  <a:lnTo>
                    <a:pt x="0" y="453"/>
                  </a:lnTo>
                  <a:lnTo>
                    <a:pt x="0" y="3883"/>
                  </a:lnTo>
                  <a:lnTo>
                    <a:pt x="1" y="3937"/>
                  </a:lnTo>
                  <a:lnTo>
                    <a:pt x="2" y="3962"/>
                  </a:lnTo>
                  <a:lnTo>
                    <a:pt x="6" y="3989"/>
                  </a:lnTo>
                  <a:lnTo>
                    <a:pt x="15" y="4035"/>
                  </a:lnTo>
                  <a:lnTo>
                    <a:pt x="20" y="4058"/>
                  </a:lnTo>
                  <a:lnTo>
                    <a:pt x="28" y="4081"/>
                  </a:lnTo>
                  <a:lnTo>
                    <a:pt x="34" y="4101"/>
                  </a:lnTo>
                  <a:lnTo>
                    <a:pt x="43" y="4121"/>
                  </a:lnTo>
                  <a:lnTo>
                    <a:pt x="51" y="4140"/>
                  </a:lnTo>
                  <a:lnTo>
                    <a:pt x="63" y="4159"/>
                  </a:lnTo>
                  <a:lnTo>
                    <a:pt x="73" y="4175"/>
                  </a:lnTo>
                  <a:lnTo>
                    <a:pt x="85" y="4191"/>
                  </a:lnTo>
                  <a:lnTo>
                    <a:pt x="98" y="4206"/>
                  </a:lnTo>
                  <a:lnTo>
                    <a:pt x="113" y="4223"/>
                  </a:lnTo>
                  <a:lnTo>
                    <a:pt x="142" y="4248"/>
                  </a:lnTo>
                  <a:lnTo>
                    <a:pt x="176" y="4272"/>
                  </a:lnTo>
                  <a:lnTo>
                    <a:pt x="212" y="4290"/>
                  </a:lnTo>
                  <a:lnTo>
                    <a:pt x="254" y="4307"/>
                  </a:lnTo>
                  <a:lnTo>
                    <a:pt x="298" y="4318"/>
                  </a:lnTo>
                  <a:lnTo>
                    <a:pt x="320" y="4323"/>
                  </a:lnTo>
                  <a:lnTo>
                    <a:pt x="346" y="4328"/>
                  </a:lnTo>
                  <a:lnTo>
                    <a:pt x="397" y="4333"/>
                  </a:lnTo>
                  <a:lnTo>
                    <a:pt x="423" y="4334"/>
                  </a:lnTo>
                  <a:lnTo>
                    <a:pt x="452" y="4336"/>
                  </a:lnTo>
                  <a:lnTo>
                    <a:pt x="3884" y="4336"/>
                  </a:lnTo>
                  <a:lnTo>
                    <a:pt x="3896" y="4334"/>
                  </a:lnTo>
                  <a:lnTo>
                    <a:pt x="3910" y="4334"/>
                  </a:lnTo>
                  <a:lnTo>
                    <a:pt x="3938" y="4333"/>
                  </a:lnTo>
                  <a:lnTo>
                    <a:pt x="3963" y="4331"/>
                  </a:lnTo>
                  <a:lnTo>
                    <a:pt x="3989" y="4328"/>
                  </a:lnTo>
                  <a:lnTo>
                    <a:pt x="4012" y="4323"/>
                  </a:lnTo>
                  <a:lnTo>
                    <a:pt x="4036" y="4318"/>
                  </a:lnTo>
                  <a:lnTo>
                    <a:pt x="4058" y="4312"/>
                  </a:lnTo>
                  <a:lnTo>
                    <a:pt x="4081" y="4307"/>
                  </a:lnTo>
                  <a:lnTo>
                    <a:pt x="4101" y="4298"/>
                  </a:lnTo>
                  <a:lnTo>
                    <a:pt x="4121" y="4290"/>
                  </a:lnTo>
                  <a:lnTo>
                    <a:pt x="4140" y="4280"/>
                  </a:lnTo>
                  <a:lnTo>
                    <a:pt x="4149" y="4275"/>
                  </a:lnTo>
                  <a:lnTo>
                    <a:pt x="4159" y="4272"/>
                  </a:lnTo>
                  <a:lnTo>
                    <a:pt x="4175" y="4259"/>
                  </a:lnTo>
                  <a:lnTo>
                    <a:pt x="4183" y="4253"/>
                  </a:lnTo>
                  <a:lnTo>
                    <a:pt x="4191" y="4248"/>
                  </a:lnTo>
                  <a:lnTo>
                    <a:pt x="4207" y="4235"/>
                  </a:lnTo>
                  <a:lnTo>
                    <a:pt x="4223" y="4223"/>
                  </a:lnTo>
                  <a:lnTo>
                    <a:pt x="4235" y="4206"/>
                  </a:lnTo>
                  <a:lnTo>
                    <a:pt x="4248" y="4191"/>
                  </a:lnTo>
                  <a:lnTo>
                    <a:pt x="4253" y="4182"/>
                  </a:lnTo>
                  <a:lnTo>
                    <a:pt x="4259" y="4175"/>
                  </a:lnTo>
                  <a:lnTo>
                    <a:pt x="4272" y="4159"/>
                  </a:lnTo>
                  <a:lnTo>
                    <a:pt x="4276" y="4148"/>
                  </a:lnTo>
                  <a:lnTo>
                    <a:pt x="4281" y="4140"/>
                  </a:lnTo>
                  <a:lnTo>
                    <a:pt x="4291" y="4121"/>
                  </a:lnTo>
                  <a:lnTo>
                    <a:pt x="4298" y="4101"/>
                  </a:lnTo>
                  <a:lnTo>
                    <a:pt x="4307" y="4081"/>
                  </a:lnTo>
                  <a:lnTo>
                    <a:pt x="4312" y="4058"/>
                  </a:lnTo>
                  <a:lnTo>
                    <a:pt x="4318" y="4035"/>
                  </a:lnTo>
                  <a:lnTo>
                    <a:pt x="4323" y="4012"/>
                  </a:lnTo>
                  <a:lnTo>
                    <a:pt x="4328" y="3989"/>
                  </a:lnTo>
                  <a:lnTo>
                    <a:pt x="4331" y="3962"/>
                  </a:lnTo>
                  <a:lnTo>
                    <a:pt x="4333" y="3937"/>
                  </a:lnTo>
                  <a:lnTo>
                    <a:pt x="4335" y="3910"/>
                  </a:lnTo>
                  <a:lnTo>
                    <a:pt x="4335" y="3896"/>
                  </a:lnTo>
                  <a:lnTo>
                    <a:pt x="4336" y="3883"/>
                  </a:lnTo>
                  <a:lnTo>
                    <a:pt x="4336" y="453"/>
                  </a:lnTo>
                  <a:lnTo>
                    <a:pt x="4335" y="424"/>
                  </a:lnTo>
                  <a:lnTo>
                    <a:pt x="4333" y="397"/>
                  </a:lnTo>
                  <a:lnTo>
                    <a:pt x="4328" y="346"/>
                  </a:lnTo>
                  <a:lnTo>
                    <a:pt x="4323" y="321"/>
                  </a:lnTo>
                  <a:lnTo>
                    <a:pt x="4318" y="298"/>
                  </a:lnTo>
                  <a:lnTo>
                    <a:pt x="4307" y="254"/>
                  </a:lnTo>
                  <a:lnTo>
                    <a:pt x="4291" y="213"/>
                  </a:lnTo>
                  <a:lnTo>
                    <a:pt x="4272" y="176"/>
                  </a:lnTo>
                  <a:lnTo>
                    <a:pt x="4248" y="142"/>
                  </a:lnTo>
                  <a:lnTo>
                    <a:pt x="4223" y="113"/>
                  </a:lnTo>
                  <a:lnTo>
                    <a:pt x="4207" y="98"/>
                  </a:lnTo>
                  <a:lnTo>
                    <a:pt x="4191" y="86"/>
                  </a:lnTo>
                  <a:lnTo>
                    <a:pt x="4175" y="73"/>
                  </a:lnTo>
                  <a:lnTo>
                    <a:pt x="4159" y="63"/>
                  </a:lnTo>
                  <a:lnTo>
                    <a:pt x="4140" y="52"/>
                  </a:lnTo>
                  <a:lnTo>
                    <a:pt x="4121" y="43"/>
                  </a:lnTo>
                  <a:lnTo>
                    <a:pt x="4101" y="34"/>
                  </a:lnTo>
                  <a:lnTo>
                    <a:pt x="4081" y="28"/>
                  </a:lnTo>
                  <a:lnTo>
                    <a:pt x="4058" y="20"/>
                  </a:lnTo>
                  <a:lnTo>
                    <a:pt x="4036" y="15"/>
                  </a:lnTo>
                  <a:lnTo>
                    <a:pt x="3989" y="6"/>
                  </a:lnTo>
                  <a:lnTo>
                    <a:pt x="3963" y="3"/>
                  </a:lnTo>
                  <a:lnTo>
                    <a:pt x="3938" y="1"/>
                  </a:lnTo>
                  <a:lnTo>
                    <a:pt x="3884" y="0"/>
                  </a:lnTo>
                  <a:lnTo>
                    <a:pt x="452" y="0"/>
                  </a:lnTo>
                  <a:close/>
                  <a:moveTo>
                    <a:pt x="113" y="566"/>
                  </a:moveTo>
                  <a:lnTo>
                    <a:pt x="114" y="510"/>
                  </a:lnTo>
                  <a:lnTo>
                    <a:pt x="119" y="459"/>
                  </a:lnTo>
                  <a:lnTo>
                    <a:pt x="128" y="411"/>
                  </a:lnTo>
                  <a:lnTo>
                    <a:pt x="141" y="367"/>
                  </a:lnTo>
                  <a:lnTo>
                    <a:pt x="156" y="326"/>
                  </a:lnTo>
                  <a:lnTo>
                    <a:pt x="176" y="289"/>
                  </a:lnTo>
                  <a:lnTo>
                    <a:pt x="199" y="255"/>
                  </a:lnTo>
                  <a:lnTo>
                    <a:pt x="226" y="226"/>
                  </a:lnTo>
                  <a:lnTo>
                    <a:pt x="255" y="199"/>
                  </a:lnTo>
                  <a:lnTo>
                    <a:pt x="289" y="176"/>
                  </a:lnTo>
                  <a:lnTo>
                    <a:pt x="325" y="156"/>
                  </a:lnTo>
                  <a:lnTo>
                    <a:pt x="367" y="141"/>
                  </a:lnTo>
                  <a:lnTo>
                    <a:pt x="411" y="128"/>
                  </a:lnTo>
                  <a:lnTo>
                    <a:pt x="459" y="120"/>
                  </a:lnTo>
                  <a:lnTo>
                    <a:pt x="510" y="115"/>
                  </a:lnTo>
                  <a:lnTo>
                    <a:pt x="566" y="113"/>
                  </a:lnTo>
                  <a:lnTo>
                    <a:pt x="3770" y="113"/>
                  </a:lnTo>
                  <a:lnTo>
                    <a:pt x="3842" y="117"/>
                  </a:lnTo>
                  <a:lnTo>
                    <a:pt x="3873" y="121"/>
                  </a:lnTo>
                  <a:lnTo>
                    <a:pt x="3915" y="127"/>
                  </a:lnTo>
                  <a:lnTo>
                    <a:pt x="3934" y="131"/>
                  </a:lnTo>
                  <a:lnTo>
                    <a:pt x="3954" y="137"/>
                  </a:lnTo>
                  <a:lnTo>
                    <a:pt x="3972" y="142"/>
                  </a:lnTo>
                  <a:lnTo>
                    <a:pt x="3990" y="150"/>
                  </a:lnTo>
                  <a:lnTo>
                    <a:pt x="4026" y="166"/>
                  </a:lnTo>
                  <a:lnTo>
                    <a:pt x="4041" y="174"/>
                  </a:lnTo>
                  <a:lnTo>
                    <a:pt x="4056" y="184"/>
                  </a:lnTo>
                  <a:lnTo>
                    <a:pt x="4085" y="205"/>
                  </a:lnTo>
                  <a:lnTo>
                    <a:pt x="4111" y="229"/>
                  </a:lnTo>
                  <a:lnTo>
                    <a:pt x="4135" y="255"/>
                  </a:lnTo>
                  <a:lnTo>
                    <a:pt x="4154" y="284"/>
                  </a:lnTo>
                  <a:lnTo>
                    <a:pt x="4173" y="316"/>
                  </a:lnTo>
                  <a:lnTo>
                    <a:pt x="4186" y="350"/>
                  </a:lnTo>
                  <a:lnTo>
                    <a:pt x="4200" y="388"/>
                  </a:lnTo>
                  <a:lnTo>
                    <a:pt x="4209" y="427"/>
                  </a:lnTo>
                  <a:lnTo>
                    <a:pt x="4217" y="471"/>
                  </a:lnTo>
                  <a:lnTo>
                    <a:pt x="4218" y="493"/>
                  </a:lnTo>
                  <a:lnTo>
                    <a:pt x="4220" y="517"/>
                  </a:lnTo>
                  <a:lnTo>
                    <a:pt x="4223" y="566"/>
                  </a:lnTo>
                  <a:lnTo>
                    <a:pt x="4223" y="3770"/>
                  </a:lnTo>
                  <a:lnTo>
                    <a:pt x="4222" y="3783"/>
                  </a:lnTo>
                  <a:lnTo>
                    <a:pt x="4222" y="3797"/>
                  </a:lnTo>
                  <a:lnTo>
                    <a:pt x="4220" y="3824"/>
                  </a:lnTo>
                  <a:lnTo>
                    <a:pt x="4218" y="3849"/>
                  </a:lnTo>
                  <a:lnTo>
                    <a:pt x="4215" y="3876"/>
                  </a:lnTo>
                  <a:lnTo>
                    <a:pt x="4210" y="3898"/>
                  </a:lnTo>
                  <a:lnTo>
                    <a:pt x="4205" y="3922"/>
                  </a:lnTo>
                  <a:lnTo>
                    <a:pt x="4199" y="3945"/>
                  </a:lnTo>
                  <a:lnTo>
                    <a:pt x="4194" y="3968"/>
                  </a:lnTo>
                  <a:lnTo>
                    <a:pt x="4185" y="3988"/>
                  </a:lnTo>
                  <a:lnTo>
                    <a:pt x="4178" y="4008"/>
                  </a:lnTo>
                  <a:lnTo>
                    <a:pt x="4168" y="4027"/>
                  </a:lnTo>
                  <a:lnTo>
                    <a:pt x="4163" y="4035"/>
                  </a:lnTo>
                  <a:lnTo>
                    <a:pt x="4159" y="4045"/>
                  </a:lnTo>
                  <a:lnTo>
                    <a:pt x="4146" y="4062"/>
                  </a:lnTo>
                  <a:lnTo>
                    <a:pt x="4140" y="4069"/>
                  </a:lnTo>
                  <a:lnTo>
                    <a:pt x="4135" y="4078"/>
                  </a:lnTo>
                  <a:lnTo>
                    <a:pt x="4122" y="4093"/>
                  </a:lnTo>
                  <a:lnTo>
                    <a:pt x="4110" y="4110"/>
                  </a:lnTo>
                  <a:lnTo>
                    <a:pt x="4093" y="4122"/>
                  </a:lnTo>
                  <a:lnTo>
                    <a:pt x="4078" y="4135"/>
                  </a:lnTo>
                  <a:lnTo>
                    <a:pt x="4070" y="4140"/>
                  </a:lnTo>
                  <a:lnTo>
                    <a:pt x="4062" y="4146"/>
                  </a:lnTo>
                  <a:lnTo>
                    <a:pt x="4046" y="4159"/>
                  </a:lnTo>
                  <a:lnTo>
                    <a:pt x="4036" y="4162"/>
                  </a:lnTo>
                  <a:lnTo>
                    <a:pt x="4027" y="4167"/>
                  </a:lnTo>
                  <a:lnTo>
                    <a:pt x="4008" y="4177"/>
                  </a:lnTo>
                  <a:lnTo>
                    <a:pt x="3988" y="4185"/>
                  </a:lnTo>
                  <a:lnTo>
                    <a:pt x="3968" y="4194"/>
                  </a:lnTo>
                  <a:lnTo>
                    <a:pt x="3945" y="4199"/>
                  </a:lnTo>
                  <a:lnTo>
                    <a:pt x="3923" y="4205"/>
                  </a:lnTo>
                  <a:lnTo>
                    <a:pt x="3899" y="4210"/>
                  </a:lnTo>
                  <a:lnTo>
                    <a:pt x="3876" y="4215"/>
                  </a:lnTo>
                  <a:lnTo>
                    <a:pt x="3850" y="4218"/>
                  </a:lnTo>
                  <a:lnTo>
                    <a:pt x="3824" y="4220"/>
                  </a:lnTo>
                  <a:lnTo>
                    <a:pt x="3797" y="4221"/>
                  </a:lnTo>
                  <a:lnTo>
                    <a:pt x="3783" y="4221"/>
                  </a:lnTo>
                  <a:lnTo>
                    <a:pt x="3770" y="4223"/>
                  </a:lnTo>
                  <a:lnTo>
                    <a:pt x="1033" y="4223"/>
                  </a:lnTo>
                  <a:lnTo>
                    <a:pt x="566" y="4223"/>
                  </a:lnTo>
                  <a:lnTo>
                    <a:pt x="537" y="4221"/>
                  </a:lnTo>
                  <a:lnTo>
                    <a:pt x="510" y="4220"/>
                  </a:lnTo>
                  <a:lnTo>
                    <a:pt x="459" y="4215"/>
                  </a:lnTo>
                  <a:lnTo>
                    <a:pt x="434" y="4210"/>
                  </a:lnTo>
                  <a:lnTo>
                    <a:pt x="411" y="4205"/>
                  </a:lnTo>
                  <a:lnTo>
                    <a:pt x="367" y="4194"/>
                  </a:lnTo>
                  <a:lnTo>
                    <a:pt x="325" y="4177"/>
                  </a:lnTo>
                  <a:lnTo>
                    <a:pt x="289" y="4159"/>
                  </a:lnTo>
                  <a:lnTo>
                    <a:pt x="255" y="4135"/>
                  </a:lnTo>
                  <a:lnTo>
                    <a:pt x="226" y="4110"/>
                  </a:lnTo>
                  <a:lnTo>
                    <a:pt x="211" y="4093"/>
                  </a:lnTo>
                  <a:lnTo>
                    <a:pt x="199" y="4078"/>
                  </a:lnTo>
                  <a:lnTo>
                    <a:pt x="186" y="4062"/>
                  </a:lnTo>
                  <a:lnTo>
                    <a:pt x="176" y="4045"/>
                  </a:lnTo>
                  <a:lnTo>
                    <a:pt x="165" y="4027"/>
                  </a:lnTo>
                  <a:lnTo>
                    <a:pt x="156" y="4008"/>
                  </a:lnTo>
                  <a:lnTo>
                    <a:pt x="147" y="3988"/>
                  </a:lnTo>
                  <a:lnTo>
                    <a:pt x="141" y="3968"/>
                  </a:lnTo>
                  <a:lnTo>
                    <a:pt x="133" y="3945"/>
                  </a:lnTo>
                  <a:lnTo>
                    <a:pt x="128" y="3922"/>
                  </a:lnTo>
                  <a:lnTo>
                    <a:pt x="119" y="3876"/>
                  </a:lnTo>
                  <a:lnTo>
                    <a:pt x="116" y="3849"/>
                  </a:lnTo>
                  <a:lnTo>
                    <a:pt x="114" y="3824"/>
                  </a:lnTo>
                  <a:lnTo>
                    <a:pt x="113" y="3770"/>
                  </a:lnTo>
                  <a:lnTo>
                    <a:pt x="113" y="566"/>
                  </a:lnTo>
                  <a:close/>
                </a:path>
              </a:pathLst>
            </a:cu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6"/>
            <p:cNvSpPr/>
            <p:nvPr/>
          </p:nvSpPr>
          <p:spPr>
            <a:xfrm>
              <a:off x="2831" y="1939"/>
              <a:ext cx="788" cy="1002"/>
            </a:xfrm>
            <a:custGeom>
              <a:avLst/>
              <a:gdLst/>
              <a:ahLst/>
              <a:cxnLst/>
              <a:rect l="l" t="t" r="r" b="b"/>
              <a:pathLst>
                <a:path w="3729" h="4110" extrusionOk="0">
                  <a:moveTo>
                    <a:pt x="453" y="0"/>
                  </a:moveTo>
                  <a:lnTo>
                    <a:pt x="397" y="2"/>
                  </a:lnTo>
                  <a:lnTo>
                    <a:pt x="346" y="7"/>
                  </a:lnTo>
                  <a:lnTo>
                    <a:pt x="298" y="15"/>
                  </a:lnTo>
                  <a:lnTo>
                    <a:pt x="254" y="28"/>
                  </a:lnTo>
                  <a:lnTo>
                    <a:pt x="212" y="43"/>
                  </a:lnTo>
                  <a:lnTo>
                    <a:pt x="176" y="63"/>
                  </a:lnTo>
                  <a:lnTo>
                    <a:pt x="142" y="86"/>
                  </a:lnTo>
                  <a:lnTo>
                    <a:pt x="113" y="113"/>
                  </a:lnTo>
                  <a:lnTo>
                    <a:pt x="86" y="142"/>
                  </a:lnTo>
                  <a:lnTo>
                    <a:pt x="63" y="176"/>
                  </a:lnTo>
                  <a:lnTo>
                    <a:pt x="43" y="213"/>
                  </a:lnTo>
                  <a:lnTo>
                    <a:pt x="28" y="254"/>
                  </a:lnTo>
                  <a:lnTo>
                    <a:pt x="15" y="298"/>
                  </a:lnTo>
                  <a:lnTo>
                    <a:pt x="6" y="346"/>
                  </a:lnTo>
                  <a:lnTo>
                    <a:pt x="1" y="397"/>
                  </a:lnTo>
                  <a:lnTo>
                    <a:pt x="0" y="453"/>
                  </a:lnTo>
                  <a:lnTo>
                    <a:pt x="0" y="3657"/>
                  </a:lnTo>
                  <a:lnTo>
                    <a:pt x="1" y="3711"/>
                  </a:lnTo>
                  <a:lnTo>
                    <a:pt x="3" y="3736"/>
                  </a:lnTo>
                  <a:lnTo>
                    <a:pt x="6" y="3763"/>
                  </a:lnTo>
                  <a:lnTo>
                    <a:pt x="15" y="3809"/>
                  </a:lnTo>
                  <a:lnTo>
                    <a:pt x="20" y="3832"/>
                  </a:lnTo>
                  <a:lnTo>
                    <a:pt x="28" y="3855"/>
                  </a:lnTo>
                  <a:lnTo>
                    <a:pt x="34" y="3875"/>
                  </a:lnTo>
                  <a:lnTo>
                    <a:pt x="43" y="3895"/>
                  </a:lnTo>
                  <a:lnTo>
                    <a:pt x="52" y="3914"/>
                  </a:lnTo>
                  <a:lnTo>
                    <a:pt x="63" y="3932"/>
                  </a:lnTo>
                  <a:lnTo>
                    <a:pt x="73" y="3949"/>
                  </a:lnTo>
                  <a:lnTo>
                    <a:pt x="86" y="3965"/>
                  </a:lnTo>
                  <a:lnTo>
                    <a:pt x="98" y="3980"/>
                  </a:lnTo>
                  <a:lnTo>
                    <a:pt x="113" y="3997"/>
                  </a:lnTo>
                  <a:lnTo>
                    <a:pt x="142" y="4022"/>
                  </a:lnTo>
                  <a:lnTo>
                    <a:pt x="176" y="4046"/>
                  </a:lnTo>
                  <a:lnTo>
                    <a:pt x="212" y="4064"/>
                  </a:lnTo>
                  <a:lnTo>
                    <a:pt x="254" y="4081"/>
                  </a:lnTo>
                  <a:lnTo>
                    <a:pt x="298" y="4092"/>
                  </a:lnTo>
                  <a:lnTo>
                    <a:pt x="321" y="4097"/>
                  </a:lnTo>
                  <a:lnTo>
                    <a:pt x="346" y="4102"/>
                  </a:lnTo>
                  <a:lnTo>
                    <a:pt x="397" y="4107"/>
                  </a:lnTo>
                  <a:lnTo>
                    <a:pt x="424" y="4108"/>
                  </a:lnTo>
                  <a:lnTo>
                    <a:pt x="453" y="4110"/>
                  </a:lnTo>
                  <a:lnTo>
                    <a:pt x="920" y="4110"/>
                  </a:lnTo>
                  <a:lnTo>
                    <a:pt x="499" y="3963"/>
                  </a:lnTo>
                  <a:lnTo>
                    <a:pt x="502" y="3954"/>
                  </a:lnTo>
                  <a:lnTo>
                    <a:pt x="458" y="3945"/>
                  </a:lnTo>
                  <a:lnTo>
                    <a:pt x="419" y="3935"/>
                  </a:lnTo>
                  <a:lnTo>
                    <a:pt x="398" y="3927"/>
                  </a:lnTo>
                  <a:lnTo>
                    <a:pt x="381" y="3921"/>
                  </a:lnTo>
                  <a:lnTo>
                    <a:pt x="347" y="3906"/>
                  </a:lnTo>
                  <a:lnTo>
                    <a:pt x="316" y="3887"/>
                  </a:lnTo>
                  <a:lnTo>
                    <a:pt x="287" y="3866"/>
                  </a:lnTo>
                  <a:lnTo>
                    <a:pt x="260" y="3842"/>
                  </a:lnTo>
                  <a:lnTo>
                    <a:pt x="248" y="3829"/>
                  </a:lnTo>
                  <a:lnTo>
                    <a:pt x="238" y="3817"/>
                  </a:lnTo>
                  <a:lnTo>
                    <a:pt x="216" y="3785"/>
                  </a:lnTo>
                  <a:lnTo>
                    <a:pt x="206" y="3769"/>
                  </a:lnTo>
                  <a:lnTo>
                    <a:pt x="199" y="3754"/>
                  </a:lnTo>
                  <a:lnTo>
                    <a:pt x="190" y="3736"/>
                  </a:lnTo>
                  <a:lnTo>
                    <a:pt x="184" y="3719"/>
                  </a:lnTo>
                  <a:lnTo>
                    <a:pt x="172" y="3682"/>
                  </a:lnTo>
                  <a:lnTo>
                    <a:pt x="166" y="3661"/>
                  </a:lnTo>
                  <a:lnTo>
                    <a:pt x="162" y="3641"/>
                  </a:lnTo>
                  <a:lnTo>
                    <a:pt x="156" y="3599"/>
                  </a:lnTo>
                  <a:lnTo>
                    <a:pt x="152" y="3553"/>
                  </a:lnTo>
                  <a:lnTo>
                    <a:pt x="151" y="3506"/>
                  </a:lnTo>
                  <a:lnTo>
                    <a:pt x="151" y="603"/>
                  </a:lnTo>
                  <a:lnTo>
                    <a:pt x="152" y="548"/>
                  </a:lnTo>
                  <a:lnTo>
                    <a:pt x="157" y="497"/>
                  </a:lnTo>
                  <a:lnTo>
                    <a:pt x="166" y="449"/>
                  </a:lnTo>
                  <a:lnTo>
                    <a:pt x="179" y="405"/>
                  </a:lnTo>
                  <a:lnTo>
                    <a:pt x="194" y="363"/>
                  </a:lnTo>
                  <a:lnTo>
                    <a:pt x="214" y="327"/>
                  </a:lnTo>
                  <a:lnTo>
                    <a:pt x="236" y="293"/>
                  </a:lnTo>
                  <a:lnTo>
                    <a:pt x="264" y="264"/>
                  </a:lnTo>
                  <a:lnTo>
                    <a:pt x="293" y="237"/>
                  </a:lnTo>
                  <a:lnTo>
                    <a:pt x="327" y="214"/>
                  </a:lnTo>
                  <a:lnTo>
                    <a:pt x="363" y="194"/>
                  </a:lnTo>
                  <a:lnTo>
                    <a:pt x="405" y="179"/>
                  </a:lnTo>
                  <a:lnTo>
                    <a:pt x="449" y="166"/>
                  </a:lnTo>
                  <a:lnTo>
                    <a:pt x="497" y="157"/>
                  </a:lnTo>
                  <a:lnTo>
                    <a:pt x="548" y="152"/>
                  </a:lnTo>
                  <a:lnTo>
                    <a:pt x="603" y="151"/>
                  </a:lnTo>
                  <a:lnTo>
                    <a:pt x="3334" y="151"/>
                  </a:lnTo>
                  <a:lnTo>
                    <a:pt x="3334" y="142"/>
                  </a:lnTo>
                  <a:lnTo>
                    <a:pt x="3729" y="4"/>
                  </a:lnTo>
                  <a:lnTo>
                    <a:pt x="3657" y="0"/>
                  </a:lnTo>
                  <a:lnTo>
                    <a:pt x="453" y="0"/>
                  </a:lnTo>
                  <a:close/>
                </a:path>
              </a:pathLst>
            </a:cu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6"/>
            <p:cNvSpPr/>
            <p:nvPr/>
          </p:nvSpPr>
          <p:spPr>
            <a:xfrm>
              <a:off x="2965" y="2006"/>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01010101010</a:t>
              </a:r>
              <a:endParaRPr sz="1800">
                <a:solidFill>
                  <a:schemeClr val="dk1"/>
                </a:solidFill>
                <a:latin typeface="Calibri"/>
                <a:ea typeface="Calibri"/>
                <a:cs typeface="Calibri"/>
                <a:sym typeface="Calibri"/>
              </a:endParaRPr>
            </a:p>
          </p:txBody>
        </p:sp>
        <p:sp>
          <p:nvSpPr>
            <p:cNvPr id="134" name="Google Shape;134;p6"/>
            <p:cNvSpPr/>
            <p:nvPr/>
          </p:nvSpPr>
          <p:spPr>
            <a:xfrm>
              <a:off x="2977" y="2157"/>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10101011010</a:t>
              </a:r>
              <a:endParaRPr sz="1800">
                <a:solidFill>
                  <a:schemeClr val="dk1"/>
                </a:solidFill>
                <a:latin typeface="Calibri"/>
                <a:ea typeface="Calibri"/>
                <a:cs typeface="Calibri"/>
                <a:sym typeface="Calibri"/>
              </a:endParaRPr>
            </a:p>
          </p:txBody>
        </p:sp>
        <p:sp>
          <p:nvSpPr>
            <p:cNvPr id="135" name="Google Shape;135;p6"/>
            <p:cNvSpPr/>
            <p:nvPr/>
          </p:nvSpPr>
          <p:spPr>
            <a:xfrm>
              <a:off x="2983" y="2308"/>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00010101011</a:t>
              </a:r>
              <a:endParaRPr sz="1800">
                <a:solidFill>
                  <a:schemeClr val="dk1"/>
                </a:solidFill>
                <a:latin typeface="Calibri"/>
                <a:ea typeface="Calibri"/>
                <a:cs typeface="Calibri"/>
                <a:sym typeface="Calibri"/>
              </a:endParaRPr>
            </a:p>
          </p:txBody>
        </p:sp>
        <p:sp>
          <p:nvSpPr>
            <p:cNvPr id="136" name="Google Shape;136;p6"/>
            <p:cNvSpPr/>
            <p:nvPr/>
          </p:nvSpPr>
          <p:spPr>
            <a:xfrm>
              <a:off x="2983" y="2460"/>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01010101010</a:t>
              </a:r>
              <a:endParaRPr sz="1800">
                <a:solidFill>
                  <a:schemeClr val="dk1"/>
                </a:solidFill>
                <a:latin typeface="Calibri"/>
                <a:ea typeface="Calibri"/>
                <a:cs typeface="Calibri"/>
                <a:sym typeface="Calibri"/>
              </a:endParaRPr>
            </a:p>
          </p:txBody>
        </p:sp>
        <p:sp>
          <p:nvSpPr>
            <p:cNvPr id="137" name="Google Shape;137;p6"/>
            <p:cNvSpPr/>
            <p:nvPr/>
          </p:nvSpPr>
          <p:spPr>
            <a:xfrm>
              <a:off x="2977" y="2612"/>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10101010101</a:t>
              </a:r>
              <a:endParaRPr sz="1800">
                <a:solidFill>
                  <a:schemeClr val="dk1"/>
                </a:solidFill>
                <a:latin typeface="Calibri"/>
                <a:ea typeface="Calibri"/>
                <a:cs typeface="Calibri"/>
                <a:sym typeface="Calibri"/>
              </a:endParaRPr>
            </a:p>
          </p:txBody>
        </p:sp>
        <p:sp>
          <p:nvSpPr>
            <p:cNvPr id="138" name="Google Shape;138;p6"/>
            <p:cNvSpPr/>
            <p:nvPr/>
          </p:nvSpPr>
          <p:spPr>
            <a:xfrm>
              <a:off x="2983" y="2764"/>
              <a:ext cx="532" cy="9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300" b="1">
                  <a:solidFill>
                    <a:schemeClr val="dk1"/>
                  </a:solidFill>
                  <a:latin typeface="Verdana"/>
                  <a:ea typeface="Verdana"/>
                  <a:cs typeface="Verdana"/>
                  <a:sym typeface="Verdana"/>
                </a:rPr>
                <a:t>01010101010</a:t>
              </a:r>
              <a:endParaRPr sz="1800">
                <a:solidFill>
                  <a:schemeClr val="dk1"/>
                </a:solidFill>
                <a:latin typeface="Calibri"/>
                <a:ea typeface="Calibri"/>
                <a:cs typeface="Calibri"/>
                <a:sym typeface="Calibri"/>
              </a:endParaRPr>
            </a:p>
          </p:txBody>
        </p:sp>
        <p:sp>
          <p:nvSpPr>
            <p:cNvPr id="139" name="Google Shape;139;p6"/>
            <p:cNvSpPr/>
            <p:nvPr/>
          </p:nvSpPr>
          <p:spPr>
            <a:xfrm>
              <a:off x="2244" y="1797"/>
              <a:ext cx="557" cy="315"/>
            </a:xfrm>
            <a:custGeom>
              <a:avLst/>
              <a:gdLst/>
              <a:ahLst/>
              <a:cxnLst/>
              <a:rect l="l" t="t" r="r" b="b"/>
              <a:pathLst>
                <a:path w="2637" h="1290" extrusionOk="0">
                  <a:moveTo>
                    <a:pt x="121" y="0"/>
                  </a:moveTo>
                  <a:lnTo>
                    <a:pt x="0" y="173"/>
                  </a:lnTo>
                  <a:lnTo>
                    <a:pt x="1681" y="961"/>
                  </a:lnTo>
                  <a:lnTo>
                    <a:pt x="1524" y="1180"/>
                  </a:lnTo>
                  <a:lnTo>
                    <a:pt x="2637" y="1290"/>
                  </a:lnTo>
                  <a:lnTo>
                    <a:pt x="1962" y="563"/>
                  </a:lnTo>
                  <a:lnTo>
                    <a:pt x="1801" y="788"/>
                  </a:lnTo>
                  <a:lnTo>
                    <a:pt x="121" y="0"/>
                  </a:lnTo>
                  <a:close/>
                </a:path>
              </a:pathLst>
            </a:custGeom>
            <a:gradFill>
              <a:gsLst>
                <a:gs pos="0">
                  <a:srgbClr val="002745"/>
                </a:gs>
                <a:gs pos="100000">
                  <a:srgbClr val="005596"/>
                </a:gs>
              </a:gsLst>
              <a:lin ang="5400000" scaled="0"/>
            </a:gra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6"/>
            <p:cNvSpPr/>
            <p:nvPr/>
          </p:nvSpPr>
          <p:spPr>
            <a:xfrm>
              <a:off x="2166" y="2180"/>
              <a:ext cx="627" cy="173"/>
            </a:xfrm>
            <a:custGeom>
              <a:avLst/>
              <a:gdLst/>
              <a:ahLst/>
              <a:cxnLst/>
              <a:rect l="l" t="t" r="r" b="b"/>
              <a:pathLst>
                <a:path w="2971" h="712" extrusionOk="0">
                  <a:moveTo>
                    <a:pt x="1940" y="0"/>
                  </a:moveTo>
                  <a:lnTo>
                    <a:pt x="1940" y="261"/>
                  </a:lnTo>
                  <a:lnTo>
                    <a:pt x="0" y="261"/>
                  </a:lnTo>
                  <a:lnTo>
                    <a:pt x="2" y="458"/>
                  </a:lnTo>
                  <a:lnTo>
                    <a:pt x="1940" y="458"/>
                  </a:lnTo>
                  <a:lnTo>
                    <a:pt x="1940" y="712"/>
                  </a:lnTo>
                  <a:lnTo>
                    <a:pt x="2971" y="354"/>
                  </a:lnTo>
                  <a:lnTo>
                    <a:pt x="1940" y="0"/>
                  </a:lnTo>
                  <a:close/>
                </a:path>
              </a:pathLst>
            </a:custGeom>
            <a:gradFill>
              <a:gsLst>
                <a:gs pos="0">
                  <a:srgbClr val="D18316"/>
                </a:gs>
                <a:gs pos="100000">
                  <a:srgbClr val="613D0A"/>
                </a:gs>
              </a:gsLst>
              <a:lin ang="5400000" scaled="0"/>
            </a:gra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6"/>
            <p:cNvSpPr/>
            <p:nvPr/>
          </p:nvSpPr>
          <p:spPr>
            <a:xfrm>
              <a:off x="2166" y="2476"/>
              <a:ext cx="627" cy="173"/>
            </a:xfrm>
            <a:custGeom>
              <a:avLst/>
              <a:gdLst/>
              <a:ahLst/>
              <a:cxnLst/>
              <a:rect l="l" t="t" r="r" b="b"/>
              <a:pathLst>
                <a:path w="2971" h="712" extrusionOk="0">
                  <a:moveTo>
                    <a:pt x="1940" y="0"/>
                  </a:moveTo>
                  <a:lnTo>
                    <a:pt x="1940" y="255"/>
                  </a:lnTo>
                  <a:lnTo>
                    <a:pt x="2" y="255"/>
                  </a:lnTo>
                  <a:lnTo>
                    <a:pt x="0" y="452"/>
                  </a:lnTo>
                  <a:lnTo>
                    <a:pt x="1940" y="452"/>
                  </a:lnTo>
                  <a:lnTo>
                    <a:pt x="1940" y="712"/>
                  </a:lnTo>
                  <a:lnTo>
                    <a:pt x="2971" y="358"/>
                  </a:lnTo>
                  <a:lnTo>
                    <a:pt x="1940" y="0"/>
                  </a:lnTo>
                  <a:close/>
                </a:path>
              </a:pathLst>
            </a:custGeom>
            <a:gradFill>
              <a:gsLst>
                <a:gs pos="0">
                  <a:srgbClr val="B5121B"/>
                </a:gs>
                <a:gs pos="100000">
                  <a:srgbClr val="54080D"/>
                </a:gs>
              </a:gsLst>
              <a:lin ang="5400000" scaled="0"/>
            </a:gra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6"/>
            <p:cNvSpPr/>
            <p:nvPr/>
          </p:nvSpPr>
          <p:spPr>
            <a:xfrm>
              <a:off x="2244" y="2718"/>
              <a:ext cx="557" cy="313"/>
            </a:xfrm>
            <a:custGeom>
              <a:avLst/>
              <a:gdLst/>
              <a:ahLst/>
              <a:cxnLst/>
              <a:rect l="l" t="t" r="r" b="b"/>
              <a:pathLst>
                <a:path w="2637" h="1286" extrusionOk="0">
                  <a:moveTo>
                    <a:pt x="1524" y="108"/>
                  </a:moveTo>
                  <a:lnTo>
                    <a:pt x="1681" y="329"/>
                  </a:lnTo>
                  <a:lnTo>
                    <a:pt x="0" y="1115"/>
                  </a:lnTo>
                  <a:lnTo>
                    <a:pt x="121" y="1286"/>
                  </a:lnTo>
                  <a:lnTo>
                    <a:pt x="1801" y="498"/>
                  </a:lnTo>
                  <a:lnTo>
                    <a:pt x="1962" y="723"/>
                  </a:lnTo>
                  <a:lnTo>
                    <a:pt x="2637" y="0"/>
                  </a:lnTo>
                  <a:lnTo>
                    <a:pt x="1524" y="108"/>
                  </a:lnTo>
                  <a:close/>
                </a:path>
              </a:pathLst>
            </a:custGeom>
            <a:gradFill>
              <a:gsLst>
                <a:gs pos="0">
                  <a:srgbClr val="6AA121"/>
                </a:gs>
                <a:gs pos="100000">
                  <a:srgbClr val="314B0F"/>
                </a:gs>
              </a:gsLst>
              <a:lin ang="5400000" scaled="0"/>
            </a:gradFill>
            <a:ln>
              <a:noFill/>
            </a:ln>
          </p:spPr>
          <p:txBody>
            <a:bodyPr spcFirstLastPara="1" wrap="square" lIns="91425" tIns="0" rIns="91425"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6"/>
            <p:cNvSpPr/>
            <p:nvPr/>
          </p:nvSpPr>
          <p:spPr>
            <a:xfrm>
              <a:off x="1488" y="1704"/>
              <a:ext cx="202"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000000"/>
                  </a:solidFill>
                  <a:latin typeface="Verdana"/>
                  <a:ea typeface="Verdana"/>
                  <a:cs typeface="Verdana"/>
                  <a:sym typeface="Verdana"/>
                </a:rPr>
                <a:t>Video</a:t>
              </a:r>
              <a:endParaRPr sz="1800">
                <a:solidFill>
                  <a:schemeClr val="dk1"/>
                </a:solidFill>
                <a:latin typeface="Calibri"/>
                <a:ea typeface="Calibri"/>
                <a:cs typeface="Calibri"/>
                <a:sym typeface="Calibri"/>
              </a:endParaRPr>
            </a:p>
          </p:txBody>
        </p:sp>
        <p:sp>
          <p:nvSpPr>
            <p:cNvPr id="144" name="Google Shape;144;p6"/>
            <p:cNvSpPr/>
            <p:nvPr/>
          </p:nvSpPr>
          <p:spPr>
            <a:xfrm>
              <a:off x="1511" y="2183"/>
              <a:ext cx="210"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000000"/>
                  </a:solidFill>
                  <a:latin typeface="Verdana"/>
                  <a:ea typeface="Verdana"/>
                  <a:cs typeface="Verdana"/>
                  <a:sym typeface="Verdana"/>
                </a:rPr>
                <a:t>Photo</a:t>
              </a:r>
              <a:endParaRPr sz="1800">
                <a:solidFill>
                  <a:schemeClr val="dk1"/>
                </a:solidFill>
                <a:latin typeface="Calibri"/>
                <a:ea typeface="Calibri"/>
                <a:cs typeface="Calibri"/>
                <a:sym typeface="Calibri"/>
              </a:endParaRPr>
            </a:p>
          </p:txBody>
        </p:sp>
        <p:sp>
          <p:nvSpPr>
            <p:cNvPr id="145" name="Google Shape;145;p6"/>
            <p:cNvSpPr/>
            <p:nvPr/>
          </p:nvSpPr>
          <p:spPr>
            <a:xfrm>
              <a:off x="1526" y="2611"/>
              <a:ext cx="180"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000000"/>
                  </a:solidFill>
                  <a:latin typeface="Verdana"/>
                  <a:ea typeface="Verdana"/>
                  <a:cs typeface="Verdana"/>
                  <a:sym typeface="Verdana"/>
                </a:rPr>
                <a:t>Book</a:t>
              </a:r>
              <a:endParaRPr sz="1800">
                <a:solidFill>
                  <a:schemeClr val="dk1"/>
                </a:solidFill>
                <a:latin typeface="Calibri"/>
                <a:ea typeface="Calibri"/>
                <a:cs typeface="Calibri"/>
                <a:sym typeface="Calibri"/>
              </a:endParaRPr>
            </a:p>
          </p:txBody>
        </p:sp>
        <p:sp>
          <p:nvSpPr>
            <p:cNvPr id="146" name="Google Shape;146;p6"/>
            <p:cNvSpPr/>
            <p:nvPr/>
          </p:nvSpPr>
          <p:spPr>
            <a:xfrm>
              <a:off x="1507" y="3040"/>
              <a:ext cx="217"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000000"/>
                  </a:solidFill>
                  <a:latin typeface="Verdana"/>
                  <a:ea typeface="Verdana"/>
                  <a:cs typeface="Verdana"/>
                  <a:sym typeface="Verdana"/>
                </a:rPr>
                <a:t>Letter</a:t>
              </a:r>
              <a:endParaRPr sz="1800">
                <a:solidFill>
                  <a:schemeClr val="dk1"/>
                </a:solidFill>
                <a:latin typeface="Calibri"/>
                <a:ea typeface="Calibri"/>
                <a:cs typeface="Calibri"/>
                <a:sym typeface="Calibri"/>
              </a:endParaRPr>
            </a:p>
          </p:txBody>
        </p:sp>
        <p:sp>
          <p:nvSpPr>
            <p:cNvPr id="147" name="Google Shape;147;p6"/>
            <p:cNvSpPr/>
            <p:nvPr/>
          </p:nvSpPr>
          <p:spPr>
            <a:xfrm>
              <a:off x="2250" y="1875"/>
              <a:ext cx="40" cy="53"/>
            </a:xfrm>
            <a:custGeom>
              <a:avLst/>
              <a:gdLst/>
              <a:ahLst/>
              <a:cxnLst/>
              <a:rect l="l" t="t" r="r" b="b"/>
              <a:pathLst>
                <a:path w="189" h="216" extrusionOk="0">
                  <a:moveTo>
                    <a:pt x="189" y="84"/>
                  </a:moveTo>
                  <a:lnTo>
                    <a:pt x="47" y="216"/>
                  </a:lnTo>
                  <a:lnTo>
                    <a:pt x="0" y="192"/>
                  </a:lnTo>
                  <a:lnTo>
                    <a:pt x="23" y="0"/>
                  </a:lnTo>
                  <a:lnTo>
                    <a:pt x="67" y="22"/>
                  </a:lnTo>
                  <a:lnTo>
                    <a:pt x="49" y="155"/>
                  </a:lnTo>
                  <a:lnTo>
                    <a:pt x="147" y="62"/>
                  </a:lnTo>
                  <a:lnTo>
                    <a:pt x="189" y="8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6"/>
            <p:cNvSpPr/>
            <p:nvPr/>
          </p:nvSpPr>
          <p:spPr>
            <a:xfrm>
              <a:off x="2277" y="1896"/>
              <a:ext cx="27" cy="47"/>
            </a:xfrm>
            <a:custGeom>
              <a:avLst/>
              <a:gdLst/>
              <a:ahLst/>
              <a:cxnLst/>
              <a:rect l="l" t="t" r="r" b="b"/>
              <a:pathLst>
                <a:path w="127" h="191" extrusionOk="0">
                  <a:moveTo>
                    <a:pt x="39" y="191"/>
                  </a:moveTo>
                  <a:lnTo>
                    <a:pt x="0" y="171"/>
                  </a:lnTo>
                  <a:lnTo>
                    <a:pt x="63" y="48"/>
                  </a:lnTo>
                  <a:lnTo>
                    <a:pt x="102" y="68"/>
                  </a:lnTo>
                  <a:lnTo>
                    <a:pt x="39" y="191"/>
                  </a:lnTo>
                  <a:close/>
                  <a:moveTo>
                    <a:pt x="112" y="51"/>
                  </a:moveTo>
                  <a:lnTo>
                    <a:pt x="70" y="29"/>
                  </a:lnTo>
                  <a:lnTo>
                    <a:pt x="86" y="0"/>
                  </a:lnTo>
                  <a:lnTo>
                    <a:pt x="127" y="22"/>
                  </a:lnTo>
                  <a:lnTo>
                    <a:pt x="112" y="5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6"/>
            <p:cNvSpPr/>
            <p:nvPr/>
          </p:nvSpPr>
          <p:spPr>
            <a:xfrm>
              <a:off x="2296" y="1916"/>
              <a:ext cx="41" cy="46"/>
            </a:xfrm>
            <a:custGeom>
              <a:avLst/>
              <a:gdLst/>
              <a:ahLst/>
              <a:cxnLst/>
              <a:rect l="l" t="t" r="r" b="b"/>
              <a:pathLst>
                <a:path w="195" h="190" extrusionOk="0">
                  <a:moveTo>
                    <a:pt x="108" y="190"/>
                  </a:moveTo>
                  <a:lnTo>
                    <a:pt x="68" y="169"/>
                  </a:lnTo>
                  <a:lnTo>
                    <a:pt x="74" y="157"/>
                  </a:lnTo>
                  <a:lnTo>
                    <a:pt x="60" y="158"/>
                  </a:lnTo>
                  <a:lnTo>
                    <a:pt x="49" y="159"/>
                  </a:lnTo>
                  <a:lnTo>
                    <a:pt x="46" y="158"/>
                  </a:lnTo>
                  <a:lnTo>
                    <a:pt x="45" y="158"/>
                  </a:lnTo>
                  <a:lnTo>
                    <a:pt x="43" y="158"/>
                  </a:lnTo>
                  <a:lnTo>
                    <a:pt x="37" y="157"/>
                  </a:lnTo>
                  <a:lnTo>
                    <a:pt x="27" y="153"/>
                  </a:lnTo>
                  <a:lnTo>
                    <a:pt x="16" y="146"/>
                  </a:lnTo>
                  <a:lnTo>
                    <a:pt x="9" y="138"/>
                  </a:lnTo>
                  <a:lnTo>
                    <a:pt x="2" y="128"/>
                  </a:lnTo>
                  <a:lnTo>
                    <a:pt x="1" y="117"/>
                  </a:lnTo>
                  <a:lnTo>
                    <a:pt x="0" y="103"/>
                  </a:lnTo>
                  <a:lnTo>
                    <a:pt x="1" y="90"/>
                  </a:lnTo>
                  <a:lnTo>
                    <a:pt x="5" y="76"/>
                  </a:lnTo>
                  <a:lnTo>
                    <a:pt x="11" y="64"/>
                  </a:lnTo>
                  <a:lnTo>
                    <a:pt x="19" y="49"/>
                  </a:lnTo>
                  <a:lnTo>
                    <a:pt x="29" y="39"/>
                  </a:lnTo>
                  <a:lnTo>
                    <a:pt x="39" y="30"/>
                  </a:lnTo>
                  <a:lnTo>
                    <a:pt x="51" y="24"/>
                  </a:lnTo>
                  <a:lnTo>
                    <a:pt x="76" y="20"/>
                  </a:lnTo>
                  <a:lnTo>
                    <a:pt x="88" y="21"/>
                  </a:lnTo>
                  <a:lnTo>
                    <a:pt x="99" y="27"/>
                  </a:lnTo>
                  <a:lnTo>
                    <a:pt x="108" y="32"/>
                  </a:lnTo>
                  <a:lnTo>
                    <a:pt x="117" y="39"/>
                  </a:lnTo>
                  <a:lnTo>
                    <a:pt x="128" y="51"/>
                  </a:lnTo>
                  <a:lnTo>
                    <a:pt x="154" y="0"/>
                  </a:lnTo>
                  <a:lnTo>
                    <a:pt x="195" y="20"/>
                  </a:lnTo>
                  <a:lnTo>
                    <a:pt x="108" y="190"/>
                  </a:lnTo>
                  <a:close/>
                  <a:moveTo>
                    <a:pt x="85" y="135"/>
                  </a:moveTo>
                  <a:lnTo>
                    <a:pt x="115" y="75"/>
                  </a:lnTo>
                  <a:lnTo>
                    <a:pt x="108" y="68"/>
                  </a:lnTo>
                  <a:lnTo>
                    <a:pt x="104" y="65"/>
                  </a:lnTo>
                  <a:lnTo>
                    <a:pt x="102" y="64"/>
                  </a:lnTo>
                  <a:lnTo>
                    <a:pt x="85" y="59"/>
                  </a:lnTo>
                  <a:lnTo>
                    <a:pt x="73" y="61"/>
                  </a:lnTo>
                  <a:lnTo>
                    <a:pt x="60" y="69"/>
                  </a:lnTo>
                  <a:lnTo>
                    <a:pt x="51" y="84"/>
                  </a:lnTo>
                  <a:lnTo>
                    <a:pt x="46" y="91"/>
                  </a:lnTo>
                  <a:lnTo>
                    <a:pt x="44" y="99"/>
                  </a:lnTo>
                  <a:lnTo>
                    <a:pt x="43" y="105"/>
                  </a:lnTo>
                  <a:lnTo>
                    <a:pt x="44" y="113"/>
                  </a:lnTo>
                  <a:lnTo>
                    <a:pt x="45" y="118"/>
                  </a:lnTo>
                  <a:lnTo>
                    <a:pt x="49" y="123"/>
                  </a:lnTo>
                  <a:lnTo>
                    <a:pt x="53" y="127"/>
                  </a:lnTo>
                  <a:lnTo>
                    <a:pt x="60" y="132"/>
                  </a:lnTo>
                  <a:lnTo>
                    <a:pt x="65" y="133"/>
                  </a:lnTo>
                  <a:lnTo>
                    <a:pt x="73" y="135"/>
                  </a:lnTo>
                  <a:lnTo>
                    <a:pt x="85" y="13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6"/>
            <p:cNvSpPr/>
            <p:nvPr/>
          </p:nvSpPr>
          <p:spPr>
            <a:xfrm>
              <a:off x="2329" y="1940"/>
              <a:ext cx="32" cy="40"/>
            </a:xfrm>
            <a:custGeom>
              <a:avLst/>
              <a:gdLst/>
              <a:ahLst/>
              <a:cxnLst/>
              <a:rect l="l" t="t" r="r" b="b"/>
              <a:pathLst>
                <a:path w="151" h="163" extrusionOk="0">
                  <a:moveTo>
                    <a:pt x="136" y="117"/>
                  </a:moveTo>
                  <a:lnTo>
                    <a:pt x="45" y="70"/>
                  </a:lnTo>
                  <a:lnTo>
                    <a:pt x="42" y="84"/>
                  </a:lnTo>
                  <a:lnTo>
                    <a:pt x="45" y="99"/>
                  </a:lnTo>
                  <a:lnTo>
                    <a:pt x="48" y="104"/>
                  </a:lnTo>
                  <a:lnTo>
                    <a:pt x="54" y="111"/>
                  </a:lnTo>
                  <a:lnTo>
                    <a:pt x="62" y="116"/>
                  </a:lnTo>
                  <a:lnTo>
                    <a:pt x="72" y="122"/>
                  </a:lnTo>
                  <a:lnTo>
                    <a:pt x="84" y="126"/>
                  </a:lnTo>
                  <a:lnTo>
                    <a:pt x="98" y="128"/>
                  </a:lnTo>
                  <a:lnTo>
                    <a:pt x="111" y="128"/>
                  </a:lnTo>
                  <a:lnTo>
                    <a:pt x="122" y="128"/>
                  </a:lnTo>
                  <a:lnTo>
                    <a:pt x="126" y="131"/>
                  </a:lnTo>
                  <a:lnTo>
                    <a:pt x="109" y="163"/>
                  </a:lnTo>
                  <a:lnTo>
                    <a:pt x="81" y="157"/>
                  </a:lnTo>
                  <a:lnTo>
                    <a:pt x="73" y="155"/>
                  </a:lnTo>
                  <a:lnTo>
                    <a:pt x="71" y="153"/>
                  </a:lnTo>
                  <a:lnTo>
                    <a:pt x="69" y="153"/>
                  </a:lnTo>
                  <a:lnTo>
                    <a:pt x="67" y="153"/>
                  </a:lnTo>
                  <a:lnTo>
                    <a:pt x="59" y="150"/>
                  </a:lnTo>
                  <a:lnTo>
                    <a:pt x="53" y="147"/>
                  </a:lnTo>
                  <a:lnTo>
                    <a:pt x="43" y="141"/>
                  </a:lnTo>
                  <a:lnTo>
                    <a:pt x="35" y="136"/>
                  </a:lnTo>
                  <a:lnTo>
                    <a:pt x="22" y="126"/>
                  </a:lnTo>
                  <a:lnTo>
                    <a:pt x="10" y="113"/>
                  </a:lnTo>
                  <a:lnTo>
                    <a:pt x="4" y="101"/>
                  </a:lnTo>
                  <a:lnTo>
                    <a:pt x="0" y="85"/>
                  </a:lnTo>
                  <a:lnTo>
                    <a:pt x="0" y="73"/>
                  </a:lnTo>
                  <a:lnTo>
                    <a:pt x="3" y="58"/>
                  </a:lnTo>
                  <a:lnTo>
                    <a:pt x="5" y="50"/>
                  </a:lnTo>
                  <a:lnTo>
                    <a:pt x="10" y="44"/>
                  </a:lnTo>
                  <a:lnTo>
                    <a:pt x="18" y="30"/>
                  </a:lnTo>
                  <a:lnTo>
                    <a:pt x="28" y="19"/>
                  </a:lnTo>
                  <a:lnTo>
                    <a:pt x="39" y="10"/>
                  </a:lnTo>
                  <a:lnTo>
                    <a:pt x="53" y="4"/>
                  </a:lnTo>
                  <a:lnTo>
                    <a:pt x="65" y="0"/>
                  </a:lnTo>
                  <a:lnTo>
                    <a:pt x="81" y="1"/>
                  </a:lnTo>
                  <a:lnTo>
                    <a:pt x="96" y="5"/>
                  </a:lnTo>
                  <a:lnTo>
                    <a:pt x="112" y="13"/>
                  </a:lnTo>
                  <a:lnTo>
                    <a:pt x="125" y="20"/>
                  </a:lnTo>
                  <a:lnTo>
                    <a:pt x="136" y="29"/>
                  </a:lnTo>
                  <a:lnTo>
                    <a:pt x="143" y="39"/>
                  </a:lnTo>
                  <a:lnTo>
                    <a:pt x="150" y="50"/>
                  </a:lnTo>
                  <a:lnTo>
                    <a:pt x="151" y="62"/>
                  </a:lnTo>
                  <a:lnTo>
                    <a:pt x="151" y="74"/>
                  </a:lnTo>
                  <a:lnTo>
                    <a:pt x="147" y="88"/>
                  </a:lnTo>
                  <a:lnTo>
                    <a:pt x="143" y="103"/>
                  </a:lnTo>
                  <a:lnTo>
                    <a:pt x="136" y="117"/>
                  </a:lnTo>
                  <a:close/>
                  <a:moveTo>
                    <a:pt x="108" y="74"/>
                  </a:moveTo>
                  <a:lnTo>
                    <a:pt x="112" y="62"/>
                  </a:lnTo>
                  <a:lnTo>
                    <a:pt x="112" y="52"/>
                  </a:lnTo>
                  <a:lnTo>
                    <a:pt x="106" y="43"/>
                  </a:lnTo>
                  <a:lnTo>
                    <a:pt x="97" y="36"/>
                  </a:lnTo>
                  <a:lnTo>
                    <a:pt x="86" y="31"/>
                  </a:lnTo>
                  <a:lnTo>
                    <a:pt x="76" y="33"/>
                  </a:lnTo>
                  <a:lnTo>
                    <a:pt x="65" y="36"/>
                  </a:lnTo>
                  <a:lnTo>
                    <a:pt x="57" y="48"/>
                  </a:lnTo>
                  <a:lnTo>
                    <a:pt x="108" y="7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6"/>
            <p:cNvSpPr/>
            <p:nvPr/>
          </p:nvSpPr>
          <p:spPr>
            <a:xfrm>
              <a:off x="2360" y="1959"/>
              <a:ext cx="33" cy="36"/>
            </a:xfrm>
            <a:custGeom>
              <a:avLst/>
              <a:gdLst/>
              <a:ahLst/>
              <a:cxnLst/>
              <a:rect l="l" t="t" r="r" b="b"/>
              <a:pathLst>
                <a:path w="154" h="150" extrusionOk="0">
                  <a:moveTo>
                    <a:pt x="145" y="110"/>
                  </a:moveTo>
                  <a:lnTo>
                    <a:pt x="140" y="117"/>
                  </a:lnTo>
                  <a:lnTo>
                    <a:pt x="137" y="119"/>
                  </a:lnTo>
                  <a:lnTo>
                    <a:pt x="136" y="119"/>
                  </a:lnTo>
                  <a:lnTo>
                    <a:pt x="136" y="120"/>
                  </a:lnTo>
                  <a:lnTo>
                    <a:pt x="136" y="123"/>
                  </a:lnTo>
                  <a:lnTo>
                    <a:pt x="126" y="134"/>
                  </a:lnTo>
                  <a:lnTo>
                    <a:pt x="124" y="134"/>
                  </a:lnTo>
                  <a:lnTo>
                    <a:pt x="122" y="134"/>
                  </a:lnTo>
                  <a:lnTo>
                    <a:pt x="122" y="135"/>
                  </a:lnTo>
                  <a:lnTo>
                    <a:pt x="120" y="138"/>
                  </a:lnTo>
                  <a:lnTo>
                    <a:pt x="115" y="143"/>
                  </a:lnTo>
                  <a:lnTo>
                    <a:pt x="109" y="145"/>
                  </a:lnTo>
                  <a:lnTo>
                    <a:pt x="104" y="149"/>
                  </a:lnTo>
                  <a:lnTo>
                    <a:pt x="88" y="150"/>
                  </a:lnTo>
                  <a:lnTo>
                    <a:pt x="81" y="150"/>
                  </a:lnTo>
                  <a:lnTo>
                    <a:pt x="75" y="150"/>
                  </a:lnTo>
                  <a:lnTo>
                    <a:pt x="66" y="148"/>
                  </a:lnTo>
                  <a:lnTo>
                    <a:pt x="58" y="147"/>
                  </a:lnTo>
                  <a:lnTo>
                    <a:pt x="43" y="142"/>
                  </a:lnTo>
                  <a:lnTo>
                    <a:pt x="28" y="132"/>
                  </a:lnTo>
                  <a:lnTo>
                    <a:pt x="17" y="122"/>
                  </a:lnTo>
                  <a:lnTo>
                    <a:pt x="8" y="110"/>
                  </a:lnTo>
                  <a:lnTo>
                    <a:pt x="4" y="99"/>
                  </a:lnTo>
                  <a:lnTo>
                    <a:pt x="0" y="84"/>
                  </a:lnTo>
                  <a:lnTo>
                    <a:pt x="0" y="71"/>
                  </a:lnTo>
                  <a:lnTo>
                    <a:pt x="4" y="56"/>
                  </a:lnTo>
                  <a:lnTo>
                    <a:pt x="10" y="42"/>
                  </a:lnTo>
                  <a:lnTo>
                    <a:pt x="18" y="29"/>
                  </a:lnTo>
                  <a:lnTo>
                    <a:pt x="28" y="17"/>
                  </a:lnTo>
                  <a:lnTo>
                    <a:pt x="38" y="8"/>
                  </a:lnTo>
                  <a:lnTo>
                    <a:pt x="52" y="3"/>
                  </a:lnTo>
                  <a:lnTo>
                    <a:pt x="65" y="0"/>
                  </a:lnTo>
                  <a:lnTo>
                    <a:pt x="78" y="0"/>
                  </a:lnTo>
                  <a:lnTo>
                    <a:pt x="93" y="3"/>
                  </a:lnTo>
                  <a:lnTo>
                    <a:pt x="110" y="11"/>
                  </a:lnTo>
                  <a:lnTo>
                    <a:pt x="124" y="19"/>
                  </a:lnTo>
                  <a:lnTo>
                    <a:pt x="136" y="29"/>
                  </a:lnTo>
                  <a:lnTo>
                    <a:pt x="145" y="40"/>
                  </a:lnTo>
                  <a:lnTo>
                    <a:pt x="151" y="54"/>
                  </a:lnTo>
                  <a:lnTo>
                    <a:pt x="153" y="66"/>
                  </a:lnTo>
                  <a:lnTo>
                    <a:pt x="154" y="80"/>
                  </a:lnTo>
                  <a:lnTo>
                    <a:pt x="150" y="95"/>
                  </a:lnTo>
                  <a:lnTo>
                    <a:pt x="145" y="110"/>
                  </a:lnTo>
                  <a:close/>
                  <a:moveTo>
                    <a:pt x="81" y="117"/>
                  </a:moveTo>
                  <a:lnTo>
                    <a:pt x="86" y="112"/>
                  </a:lnTo>
                  <a:lnTo>
                    <a:pt x="88" y="109"/>
                  </a:lnTo>
                  <a:lnTo>
                    <a:pt x="88" y="108"/>
                  </a:lnTo>
                  <a:lnTo>
                    <a:pt x="90" y="108"/>
                  </a:lnTo>
                  <a:lnTo>
                    <a:pt x="92" y="108"/>
                  </a:lnTo>
                  <a:lnTo>
                    <a:pt x="97" y="100"/>
                  </a:lnTo>
                  <a:lnTo>
                    <a:pt x="104" y="90"/>
                  </a:lnTo>
                  <a:lnTo>
                    <a:pt x="111" y="71"/>
                  </a:lnTo>
                  <a:lnTo>
                    <a:pt x="111" y="63"/>
                  </a:lnTo>
                  <a:lnTo>
                    <a:pt x="111" y="58"/>
                  </a:lnTo>
                  <a:lnTo>
                    <a:pt x="109" y="50"/>
                  </a:lnTo>
                  <a:lnTo>
                    <a:pt x="106" y="46"/>
                  </a:lnTo>
                  <a:lnTo>
                    <a:pt x="101" y="41"/>
                  </a:lnTo>
                  <a:lnTo>
                    <a:pt x="96" y="39"/>
                  </a:lnTo>
                  <a:lnTo>
                    <a:pt x="86" y="35"/>
                  </a:lnTo>
                  <a:lnTo>
                    <a:pt x="80" y="35"/>
                  </a:lnTo>
                  <a:lnTo>
                    <a:pt x="73" y="37"/>
                  </a:lnTo>
                  <a:lnTo>
                    <a:pt x="62" y="46"/>
                  </a:lnTo>
                  <a:lnTo>
                    <a:pt x="56" y="52"/>
                  </a:lnTo>
                  <a:lnTo>
                    <a:pt x="51" y="63"/>
                  </a:lnTo>
                  <a:lnTo>
                    <a:pt x="46" y="71"/>
                  </a:lnTo>
                  <a:lnTo>
                    <a:pt x="44" y="81"/>
                  </a:lnTo>
                  <a:lnTo>
                    <a:pt x="42" y="89"/>
                  </a:lnTo>
                  <a:lnTo>
                    <a:pt x="43" y="96"/>
                  </a:lnTo>
                  <a:lnTo>
                    <a:pt x="44" y="101"/>
                  </a:lnTo>
                  <a:lnTo>
                    <a:pt x="48" y="108"/>
                  </a:lnTo>
                  <a:lnTo>
                    <a:pt x="52" y="110"/>
                  </a:lnTo>
                  <a:lnTo>
                    <a:pt x="58" y="114"/>
                  </a:lnTo>
                  <a:lnTo>
                    <a:pt x="63" y="115"/>
                  </a:lnTo>
                  <a:lnTo>
                    <a:pt x="70" y="118"/>
                  </a:lnTo>
                  <a:lnTo>
                    <a:pt x="81" y="1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6"/>
            <p:cNvSpPr/>
            <p:nvPr/>
          </p:nvSpPr>
          <p:spPr>
            <a:xfrm>
              <a:off x="2390" y="1994"/>
              <a:ext cx="13" cy="15"/>
            </a:xfrm>
            <a:custGeom>
              <a:avLst/>
              <a:gdLst/>
              <a:ahLst/>
              <a:cxnLst/>
              <a:rect l="l" t="t" r="r" b="b"/>
              <a:pathLst>
                <a:path w="62" h="64" extrusionOk="0">
                  <a:moveTo>
                    <a:pt x="41" y="64"/>
                  </a:moveTo>
                  <a:lnTo>
                    <a:pt x="0" y="43"/>
                  </a:lnTo>
                  <a:lnTo>
                    <a:pt x="22" y="0"/>
                  </a:lnTo>
                  <a:lnTo>
                    <a:pt x="62" y="22"/>
                  </a:lnTo>
                  <a:lnTo>
                    <a:pt x="41" y="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6"/>
            <p:cNvSpPr/>
            <p:nvPr/>
          </p:nvSpPr>
          <p:spPr>
            <a:xfrm>
              <a:off x="2407" y="1984"/>
              <a:ext cx="53" cy="55"/>
            </a:xfrm>
            <a:custGeom>
              <a:avLst/>
              <a:gdLst/>
              <a:ahLst/>
              <a:cxnLst/>
              <a:rect l="l" t="t" r="r" b="b"/>
              <a:pathLst>
                <a:path w="248" h="226" extrusionOk="0">
                  <a:moveTo>
                    <a:pt x="163" y="98"/>
                  </a:moveTo>
                  <a:lnTo>
                    <a:pt x="119" y="185"/>
                  </a:lnTo>
                  <a:lnTo>
                    <a:pt x="80" y="165"/>
                  </a:lnTo>
                  <a:lnTo>
                    <a:pt x="112" y="103"/>
                  </a:lnTo>
                  <a:lnTo>
                    <a:pt x="115" y="94"/>
                  </a:lnTo>
                  <a:lnTo>
                    <a:pt x="118" y="88"/>
                  </a:lnTo>
                  <a:lnTo>
                    <a:pt x="120" y="82"/>
                  </a:lnTo>
                  <a:lnTo>
                    <a:pt x="122" y="77"/>
                  </a:lnTo>
                  <a:lnTo>
                    <a:pt x="119" y="68"/>
                  </a:lnTo>
                  <a:lnTo>
                    <a:pt x="114" y="63"/>
                  </a:lnTo>
                  <a:lnTo>
                    <a:pt x="108" y="60"/>
                  </a:lnTo>
                  <a:lnTo>
                    <a:pt x="95" y="58"/>
                  </a:lnTo>
                  <a:lnTo>
                    <a:pt x="83" y="58"/>
                  </a:lnTo>
                  <a:lnTo>
                    <a:pt x="39" y="145"/>
                  </a:lnTo>
                  <a:lnTo>
                    <a:pt x="0" y="123"/>
                  </a:lnTo>
                  <a:lnTo>
                    <a:pt x="62" y="0"/>
                  </a:lnTo>
                  <a:lnTo>
                    <a:pt x="101" y="21"/>
                  </a:lnTo>
                  <a:lnTo>
                    <a:pt x="94" y="35"/>
                  </a:lnTo>
                  <a:lnTo>
                    <a:pt x="108" y="33"/>
                  </a:lnTo>
                  <a:lnTo>
                    <a:pt x="120" y="31"/>
                  </a:lnTo>
                  <a:lnTo>
                    <a:pt x="130" y="33"/>
                  </a:lnTo>
                  <a:lnTo>
                    <a:pt x="143" y="39"/>
                  </a:lnTo>
                  <a:lnTo>
                    <a:pt x="153" y="45"/>
                  </a:lnTo>
                  <a:lnTo>
                    <a:pt x="162" y="54"/>
                  </a:lnTo>
                  <a:lnTo>
                    <a:pt x="166" y="64"/>
                  </a:lnTo>
                  <a:lnTo>
                    <a:pt x="168" y="78"/>
                  </a:lnTo>
                  <a:lnTo>
                    <a:pt x="184" y="74"/>
                  </a:lnTo>
                  <a:lnTo>
                    <a:pt x="199" y="74"/>
                  </a:lnTo>
                  <a:lnTo>
                    <a:pt x="212" y="75"/>
                  </a:lnTo>
                  <a:lnTo>
                    <a:pt x="223" y="79"/>
                  </a:lnTo>
                  <a:lnTo>
                    <a:pt x="232" y="84"/>
                  </a:lnTo>
                  <a:lnTo>
                    <a:pt x="238" y="90"/>
                  </a:lnTo>
                  <a:lnTo>
                    <a:pt x="243" y="98"/>
                  </a:lnTo>
                  <a:lnTo>
                    <a:pt x="247" y="107"/>
                  </a:lnTo>
                  <a:lnTo>
                    <a:pt x="248" y="114"/>
                  </a:lnTo>
                  <a:lnTo>
                    <a:pt x="247" y="124"/>
                  </a:lnTo>
                  <a:lnTo>
                    <a:pt x="243" y="134"/>
                  </a:lnTo>
                  <a:lnTo>
                    <a:pt x="240" y="146"/>
                  </a:lnTo>
                  <a:lnTo>
                    <a:pt x="199" y="226"/>
                  </a:lnTo>
                  <a:lnTo>
                    <a:pt x="161" y="206"/>
                  </a:lnTo>
                  <a:lnTo>
                    <a:pt x="192" y="145"/>
                  </a:lnTo>
                  <a:lnTo>
                    <a:pt x="196" y="136"/>
                  </a:lnTo>
                  <a:lnTo>
                    <a:pt x="199" y="129"/>
                  </a:lnTo>
                  <a:lnTo>
                    <a:pt x="202" y="118"/>
                  </a:lnTo>
                  <a:lnTo>
                    <a:pt x="199" y="108"/>
                  </a:lnTo>
                  <a:lnTo>
                    <a:pt x="194" y="104"/>
                  </a:lnTo>
                  <a:lnTo>
                    <a:pt x="188" y="102"/>
                  </a:lnTo>
                  <a:lnTo>
                    <a:pt x="178" y="98"/>
                  </a:lnTo>
                  <a:lnTo>
                    <a:pt x="172" y="98"/>
                  </a:lnTo>
                  <a:lnTo>
                    <a:pt x="163" y="9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6"/>
            <p:cNvSpPr/>
            <p:nvPr/>
          </p:nvSpPr>
          <p:spPr>
            <a:xfrm>
              <a:off x="2453" y="2014"/>
              <a:ext cx="40" cy="46"/>
            </a:xfrm>
            <a:custGeom>
              <a:avLst/>
              <a:gdLst/>
              <a:ahLst/>
              <a:cxnLst/>
              <a:rect l="l" t="t" r="r" b="b"/>
              <a:pathLst>
                <a:path w="194" h="188" extrusionOk="0">
                  <a:moveTo>
                    <a:pt x="183" y="126"/>
                  </a:moveTo>
                  <a:lnTo>
                    <a:pt x="173" y="139"/>
                  </a:lnTo>
                  <a:lnTo>
                    <a:pt x="163" y="151"/>
                  </a:lnTo>
                  <a:lnTo>
                    <a:pt x="150" y="158"/>
                  </a:lnTo>
                  <a:lnTo>
                    <a:pt x="140" y="165"/>
                  </a:lnTo>
                  <a:lnTo>
                    <a:pt x="128" y="167"/>
                  </a:lnTo>
                  <a:lnTo>
                    <a:pt x="121" y="167"/>
                  </a:lnTo>
                  <a:lnTo>
                    <a:pt x="116" y="167"/>
                  </a:lnTo>
                  <a:lnTo>
                    <a:pt x="104" y="166"/>
                  </a:lnTo>
                  <a:lnTo>
                    <a:pt x="93" y="162"/>
                  </a:lnTo>
                  <a:lnTo>
                    <a:pt x="83" y="156"/>
                  </a:lnTo>
                  <a:lnTo>
                    <a:pt x="76" y="151"/>
                  </a:lnTo>
                  <a:lnTo>
                    <a:pt x="64" y="137"/>
                  </a:lnTo>
                  <a:lnTo>
                    <a:pt x="39" y="188"/>
                  </a:lnTo>
                  <a:lnTo>
                    <a:pt x="0" y="168"/>
                  </a:lnTo>
                  <a:lnTo>
                    <a:pt x="85" y="0"/>
                  </a:lnTo>
                  <a:lnTo>
                    <a:pt x="124" y="20"/>
                  </a:lnTo>
                  <a:lnTo>
                    <a:pt x="118" y="34"/>
                  </a:lnTo>
                  <a:lnTo>
                    <a:pt x="129" y="30"/>
                  </a:lnTo>
                  <a:lnTo>
                    <a:pt x="142" y="30"/>
                  </a:lnTo>
                  <a:lnTo>
                    <a:pt x="153" y="31"/>
                  </a:lnTo>
                  <a:lnTo>
                    <a:pt x="165" y="38"/>
                  </a:lnTo>
                  <a:lnTo>
                    <a:pt x="174" y="43"/>
                  </a:lnTo>
                  <a:lnTo>
                    <a:pt x="183" y="51"/>
                  </a:lnTo>
                  <a:lnTo>
                    <a:pt x="189" y="60"/>
                  </a:lnTo>
                  <a:lnTo>
                    <a:pt x="193" y="72"/>
                  </a:lnTo>
                  <a:lnTo>
                    <a:pt x="194" y="83"/>
                  </a:lnTo>
                  <a:lnTo>
                    <a:pt x="193" y="97"/>
                  </a:lnTo>
                  <a:lnTo>
                    <a:pt x="189" y="110"/>
                  </a:lnTo>
                  <a:lnTo>
                    <a:pt x="183" y="126"/>
                  </a:lnTo>
                  <a:close/>
                  <a:moveTo>
                    <a:pt x="140" y="105"/>
                  </a:moveTo>
                  <a:lnTo>
                    <a:pt x="144" y="95"/>
                  </a:lnTo>
                  <a:lnTo>
                    <a:pt x="147" y="88"/>
                  </a:lnTo>
                  <a:lnTo>
                    <a:pt x="149" y="77"/>
                  </a:lnTo>
                  <a:lnTo>
                    <a:pt x="147" y="70"/>
                  </a:lnTo>
                  <a:lnTo>
                    <a:pt x="143" y="65"/>
                  </a:lnTo>
                  <a:lnTo>
                    <a:pt x="138" y="60"/>
                  </a:lnTo>
                  <a:lnTo>
                    <a:pt x="133" y="58"/>
                  </a:lnTo>
                  <a:lnTo>
                    <a:pt x="120" y="54"/>
                  </a:lnTo>
                  <a:lnTo>
                    <a:pt x="113" y="53"/>
                  </a:lnTo>
                  <a:lnTo>
                    <a:pt x="106" y="54"/>
                  </a:lnTo>
                  <a:lnTo>
                    <a:pt x="75" y="116"/>
                  </a:lnTo>
                  <a:lnTo>
                    <a:pt x="84" y="121"/>
                  </a:lnTo>
                  <a:lnTo>
                    <a:pt x="86" y="123"/>
                  </a:lnTo>
                  <a:lnTo>
                    <a:pt x="91" y="127"/>
                  </a:lnTo>
                  <a:lnTo>
                    <a:pt x="98" y="129"/>
                  </a:lnTo>
                  <a:lnTo>
                    <a:pt x="105" y="131"/>
                  </a:lnTo>
                  <a:lnTo>
                    <a:pt x="108" y="129"/>
                  </a:lnTo>
                  <a:lnTo>
                    <a:pt x="111" y="129"/>
                  </a:lnTo>
                  <a:lnTo>
                    <a:pt x="119" y="128"/>
                  </a:lnTo>
                  <a:lnTo>
                    <a:pt x="124" y="124"/>
                  </a:lnTo>
                  <a:lnTo>
                    <a:pt x="130" y="119"/>
                  </a:lnTo>
                  <a:lnTo>
                    <a:pt x="135" y="113"/>
                  </a:lnTo>
                  <a:lnTo>
                    <a:pt x="140" y="10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6"/>
            <p:cNvSpPr/>
            <p:nvPr/>
          </p:nvSpPr>
          <p:spPr>
            <a:xfrm>
              <a:off x="2490" y="2025"/>
              <a:ext cx="40" cy="49"/>
            </a:xfrm>
            <a:custGeom>
              <a:avLst/>
              <a:gdLst/>
              <a:ahLst/>
              <a:cxnLst/>
              <a:rect l="l" t="t" r="r" b="b"/>
              <a:pathLst>
                <a:path w="189" h="199" extrusionOk="0">
                  <a:moveTo>
                    <a:pt x="152" y="137"/>
                  </a:moveTo>
                  <a:lnTo>
                    <a:pt x="156" y="152"/>
                  </a:lnTo>
                  <a:lnTo>
                    <a:pt x="154" y="159"/>
                  </a:lnTo>
                  <a:lnTo>
                    <a:pt x="150" y="169"/>
                  </a:lnTo>
                  <a:lnTo>
                    <a:pt x="142" y="179"/>
                  </a:lnTo>
                  <a:lnTo>
                    <a:pt x="135" y="189"/>
                  </a:lnTo>
                  <a:lnTo>
                    <a:pt x="128" y="192"/>
                  </a:lnTo>
                  <a:lnTo>
                    <a:pt x="123" y="194"/>
                  </a:lnTo>
                  <a:lnTo>
                    <a:pt x="120" y="194"/>
                  </a:lnTo>
                  <a:lnTo>
                    <a:pt x="117" y="196"/>
                  </a:lnTo>
                  <a:lnTo>
                    <a:pt x="112" y="198"/>
                  </a:lnTo>
                  <a:lnTo>
                    <a:pt x="105" y="198"/>
                  </a:lnTo>
                  <a:lnTo>
                    <a:pt x="101" y="198"/>
                  </a:lnTo>
                  <a:lnTo>
                    <a:pt x="98" y="199"/>
                  </a:lnTo>
                  <a:lnTo>
                    <a:pt x="86" y="198"/>
                  </a:lnTo>
                  <a:lnTo>
                    <a:pt x="71" y="193"/>
                  </a:lnTo>
                  <a:lnTo>
                    <a:pt x="66" y="191"/>
                  </a:lnTo>
                  <a:lnTo>
                    <a:pt x="63" y="189"/>
                  </a:lnTo>
                  <a:lnTo>
                    <a:pt x="62" y="189"/>
                  </a:lnTo>
                  <a:lnTo>
                    <a:pt x="54" y="187"/>
                  </a:lnTo>
                  <a:lnTo>
                    <a:pt x="43" y="181"/>
                  </a:lnTo>
                  <a:lnTo>
                    <a:pt x="34" y="176"/>
                  </a:lnTo>
                  <a:lnTo>
                    <a:pt x="20" y="166"/>
                  </a:lnTo>
                  <a:lnTo>
                    <a:pt x="8" y="155"/>
                  </a:lnTo>
                  <a:lnTo>
                    <a:pt x="0" y="147"/>
                  </a:lnTo>
                  <a:lnTo>
                    <a:pt x="18" y="110"/>
                  </a:lnTo>
                  <a:lnTo>
                    <a:pt x="23" y="113"/>
                  </a:lnTo>
                  <a:lnTo>
                    <a:pt x="29" y="123"/>
                  </a:lnTo>
                  <a:lnTo>
                    <a:pt x="39" y="134"/>
                  </a:lnTo>
                  <a:lnTo>
                    <a:pt x="44" y="138"/>
                  </a:lnTo>
                  <a:lnTo>
                    <a:pt x="51" y="143"/>
                  </a:lnTo>
                  <a:lnTo>
                    <a:pt x="62" y="150"/>
                  </a:lnTo>
                  <a:lnTo>
                    <a:pt x="76" y="155"/>
                  </a:lnTo>
                  <a:lnTo>
                    <a:pt x="83" y="157"/>
                  </a:lnTo>
                  <a:lnTo>
                    <a:pt x="91" y="158"/>
                  </a:lnTo>
                  <a:lnTo>
                    <a:pt x="96" y="157"/>
                  </a:lnTo>
                  <a:lnTo>
                    <a:pt x="98" y="155"/>
                  </a:lnTo>
                  <a:lnTo>
                    <a:pt x="102" y="155"/>
                  </a:lnTo>
                  <a:lnTo>
                    <a:pt x="108" y="145"/>
                  </a:lnTo>
                  <a:lnTo>
                    <a:pt x="111" y="138"/>
                  </a:lnTo>
                  <a:lnTo>
                    <a:pt x="112" y="133"/>
                  </a:lnTo>
                  <a:lnTo>
                    <a:pt x="106" y="122"/>
                  </a:lnTo>
                  <a:lnTo>
                    <a:pt x="101" y="117"/>
                  </a:lnTo>
                  <a:lnTo>
                    <a:pt x="95" y="114"/>
                  </a:lnTo>
                  <a:lnTo>
                    <a:pt x="81" y="106"/>
                  </a:lnTo>
                  <a:lnTo>
                    <a:pt x="71" y="103"/>
                  </a:lnTo>
                  <a:lnTo>
                    <a:pt x="84" y="74"/>
                  </a:lnTo>
                  <a:lnTo>
                    <a:pt x="95" y="78"/>
                  </a:lnTo>
                  <a:lnTo>
                    <a:pt x="102" y="81"/>
                  </a:lnTo>
                  <a:lnTo>
                    <a:pt x="103" y="81"/>
                  </a:lnTo>
                  <a:lnTo>
                    <a:pt x="106" y="83"/>
                  </a:lnTo>
                  <a:lnTo>
                    <a:pt x="111" y="85"/>
                  </a:lnTo>
                  <a:lnTo>
                    <a:pt x="123" y="88"/>
                  </a:lnTo>
                  <a:lnTo>
                    <a:pt x="128" y="88"/>
                  </a:lnTo>
                  <a:lnTo>
                    <a:pt x="128" y="86"/>
                  </a:lnTo>
                  <a:lnTo>
                    <a:pt x="130" y="86"/>
                  </a:lnTo>
                  <a:lnTo>
                    <a:pt x="132" y="86"/>
                  </a:lnTo>
                  <a:lnTo>
                    <a:pt x="135" y="83"/>
                  </a:lnTo>
                  <a:lnTo>
                    <a:pt x="140" y="78"/>
                  </a:lnTo>
                  <a:lnTo>
                    <a:pt x="141" y="73"/>
                  </a:lnTo>
                  <a:lnTo>
                    <a:pt x="141" y="69"/>
                  </a:lnTo>
                  <a:lnTo>
                    <a:pt x="137" y="60"/>
                  </a:lnTo>
                  <a:lnTo>
                    <a:pt x="134" y="55"/>
                  </a:lnTo>
                  <a:lnTo>
                    <a:pt x="128" y="52"/>
                  </a:lnTo>
                  <a:lnTo>
                    <a:pt x="120" y="46"/>
                  </a:lnTo>
                  <a:lnTo>
                    <a:pt x="108" y="41"/>
                  </a:lnTo>
                  <a:lnTo>
                    <a:pt x="96" y="39"/>
                  </a:lnTo>
                  <a:lnTo>
                    <a:pt x="81" y="36"/>
                  </a:lnTo>
                  <a:lnTo>
                    <a:pt x="67" y="37"/>
                  </a:lnTo>
                  <a:lnTo>
                    <a:pt x="63" y="35"/>
                  </a:lnTo>
                  <a:lnTo>
                    <a:pt x="81" y="0"/>
                  </a:lnTo>
                  <a:lnTo>
                    <a:pt x="92" y="1"/>
                  </a:lnTo>
                  <a:lnTo>
                    <a:pt x="108" y="6"/>
                  </a:lnTo>
                  <a:lnTo>
                    <a:pt x="125" y="10"/>
                  </a:lnTo>
                  <a:lnTo>
                    <a:pt x="141" y="19"/>
                  </a:lnTo>
                  <a:lnTo>
                    <a:pt x="155" y="26"/>
                  </a:lnTo>
                  <a:lnTo>
                    <a:pt x="167" y="35"/>
                  </a:lnTo>
                  <a:lnTo>
                    <a:pt x="176" y="42"/>
                  </a:lnTo>
                  <a:lnTo>
                    <a:pt x="183" y="51"/>
                  </a:lnTo>
                  <a:lnTo>
                    <a:pt x="186" y="61"/>
                  </a:lnTo>
                  <a:lnTo>
                    <a:pt x="189" y="71"/>
                  </a:lnTo>
                  <a:lnTo>
                    <a:pt x="188" y="81"/>
                  </a:lnTo>
                  <a:lnTo>
                    <a:pt x="185" y="91"/>
                  </a:lnTo>
                  <a:lnTo>
                    <a:pt x="180" y="96"/>
                  </a:lnTo>
                  <a:lnTo>
                    <a:pt x="175" y="103"/>
                  </a:lnTo>
                  <a:lnTo>
                    <a:pt x="172" y="103"/>
                  </a:lnTo>
                  <a:lnTo>
                    <a:pt x="171" y="103"/>
                  </a:lnTo>
                  <a:lnTo>
                    <a:pt x="171" y="104"/>
                  </a:lnTo>
                  <a:lnTo>
                    <a:pt x="169" y="106"/>
                  </a:lnTo>
                  <a:lnTo>
                    <a:pt x="164" y="111"/>
                  </a:lnTo>
                  <a:lnTo>
                    <a:pt x="156" y="113"/>
                  </a:lnTo>
                  <a:lnTo>
                    <a:pt x="152" y="113"/>
                  </a:lnTo>
                  <a:lnTo>
                    <a:pt x="150" y="114"/>
                  </a:lnTo>
                  <a:lnTo>
                    <a:pt x="142" y="114"/>
                  </a:lnTo>
                  <a:lnTo>
                    <a:pt x="140" y="113"/>
                  </a:lnTo>
                  <a:lnTo>
                    <a:pt x="139" y="113"/>
                  </a:lnTo>
                  <a:lnTo>
                    <a:pt x="136" y="113"/>
                  </a:lnTo>
                  <a:lnTo>
                    <a:pt x="135" y="115"/>
                  </a:lnTo>
                  <a:lnTo>
                    <a:pt x="145" y="124"/>
                  </a:lnTo>
                  <a:lnTo>
                    <a:pt x="149" y="129"/>
                  </a:lnTo>
                  <a:lnTo>
                    <a:pt x="152" y="13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6"/>
            <p:cNvSpPr/>
            <p:nvPr/>
          </p:nvSpPr>
          <p:spPr>
            <a:xfrm>
              <a:off x="2223" y="2319"/>
              <a:ext cx="31" cy="45"/>
            </a:xfrm>
            <a:custGeom>
              <a:avLst/>
              <a:gdLst/>
              <a:ahLst/>
              <a:cxnLst/>
              <a:rect l="l" t="t" r="r" b="b"/>
              <a:pathLst>
                <a:path w="150" h="183" extrusionOk="0">
                  <a:moveTo>
                    <a:pt x="150" y="57"/>
                  </a:moveTo>
                  <a:lnTo>
                    <a:pt x="148" y="69"/>
                  </a:lnTo>
                  <a:lnTo>
                    <a:pt x="146" y="81"/>
                  </a:lnTo>
                  <a:lnTo>
                    <a:pt x="140" y="91"/>
                  </a:lnTo>
                  <a:lnTo>
                    <a:pt x="137" y="93"/>
                  </a:lnTo>
                  <a:lnTo>
                    <a:pt x="136" y="95"/>
                  </a:lnTo>
                  <a:lnTo>
                    <a:pt x="133" y="100"/>
                  </a:lnTo>
                  <a:lnTo>
                    <a:pt x="121" y="109"/>
                  </a:lnTo>
                  <a:lnTo>
                    <a:pt x="118" y="109"/>
                  </a:lnTo>
                  <a:lnTo>
                    <a:pt x="117" y="109"/>
                  </a:lnTo>
                  <a:lnTo>
                    <a:pt x="117" y="110"/>
                  </a:lnTo>
                  <a:lnTo>
                    <a:pt x="115" y="113"/>
                  </a:lnTo>
                  <a:lnTo>
                    <a:pt x="109" y="116"/>
                  </a:lnTo>
                  <a:lnTo>
                    <a:pt x="102" y="118"/>
                  </a:lnTo>
                  <a:lnTo>
                    <a:pt x="94" y="120"/>
                  </a:lnTo>
                  <a:lnTo>
                    <a:pt x="89" y="120"/>
                  </a:lnTo>
                  <a:lnTo>
                    <a:pt x="87" y="120"/>
                  </a:lnTo>
                  <a:lnTo>
                    <a:pt x="86" y="120"/>
                  </a:lnTo>
                  <a:lnTo>
                    <a:pt x="86" y="121"/>
                  </a:lnTo>
                  <a:lnTo>
                    <a:pt x="81" y="121"/>
                  </a:lnTo>
                  <a:lnTo>
                    <a:pt x="78" y="121"/>
                  </a:lnTo>
                  <a:lnTo>
                    <a:pt x="77" y="121"/>
                  </a:lnTo>
                  <a:lnTo>
                    <a:pt x="77" y="123"/>
                  </a:lnTo>
                  <a:lnTo>
                    <a:pt x="48" y="123"/>
                  </a:lnTo>
                  <a:lnTo>
                    <a:pt x="48" y="182"/>
                  </a:lnTo>
                  <a:lnTo>
                    <a:pt x="1" y="183"/>
                  </a:lnTo>
                  <a:lnTo>
                    <a:pt x="0" y="1"/>
                  </a:lnTo>
                  <a:lnTo>
                    <a:pt x="77" y="0"/>
                  </a:lnTo>
                  <a:lnTo>
                    <a:pt x="93" y="0"/>
                  </a:lnTo>
                  <a:lnTo>
                    <a:pt x="107" y="2"/>
                  </a:lnTo>
                  <a:lnTo>
                    <a:pt x="127" y="11"/>
                  </a:lnTo>
                  <a:lnTo>
                    <a:pt x="136" y="18"/>
                  </a:lnTo>
                  <a:lnTo>
                    <a:pt x="145" y="30"/>
                  </a:lnTo>
                  <a:lnTo>
                    <a:pt x="148" y="41"/>
                  </a:lnTo>
                  <a:lnTo>
                    <a:pt x="150" y="57"/>
                  </a:lnTo>
                  <a:close/>
                  <a:moveTo>
                    <a:pt x="102" y="59"/>
                  </a:moveTo>
                  <a:lnTo>
                    <a:pt x="101" y="50"/>
                  </a:lnTo>
                  <a:lnTo>
                    <a:pt x="97" y="45"/>
                  </a:lnTo>
                  <a:lnTo>
                    <a:pt x="92" y="40"/>
                  </a:lnTo>
                  <a:lnTo>
                    <a:pt x="88" y="37"/>
                  </a:lnTo>
                  <a:lnTo>
                    <a:pt x="73" y="33"/>
                  </a:lnTo>
                  <a:lnTo>
                    <a:pt x="64" y="33"/>
                  </a:lnTo>
                  <a:lnTo>
                    <a:pt x="54" y="33"/>
                  </a:lnTo>
                  <a:lnTo>
                    <a:pt x="47" y="33"/>
                  </a:lnTo>
                  <a:lnTo>
                    <a:pt x="47" y="88"/>
                  </a:lnTo>
                  <a:lnTo>
                    <a:pt x="60" y="88"/>
                  </a:lnTo>
                  <a:lnTo>
                    <a:pt x="71" y="86"/>
                  </a:lnTo>
                  <a:lnTo>
                    <a:pt x="79" y="86"/>
                  </a:lnTo>
                  <a:lnTo>
                    <a:pt x="87" y="84"/>
                  </a:lnTo>
                  <a:lnTo>
                    <a:pt x="89" y="81"/>
                  </a:lnTo>
                  <a:lnTo>
                    <a:pt x="89" y="80"/>
                  </a:lnTo>
                  <a:lnTo>
                    <a:pt x="91" y="80"/>
                  </a:lnTo>
                  <a:lnTo>
                    <a:pt x="93" y="80"/>
                  </a:lnTo>
                  <a:lnTo>
                    <a:pt x="96" y="75"/>
                  </a:lnTo>
                  <a:lnTo>
                    <a:pt x="97" y="72"/>
                  </a:lnTo>
                  <a:lnTo>
                    <a:pt x="99" y="71"/>
                  </a:lnTo>
                  <a:lnTo>
                    <a:pt x="99" y="67"/>
                  </a:lnTo>
                  <a:lnTo>
                    <a:pt x="101" y="65"/>
                  </a:lnTo>
                  <a:lnTo>
                    <a:pt x="101" y="61"/>
                  </a:lnTo>
                  <a:lnTo>
                    <a:pt x="102" y="5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6"/>
            <p:cNvSpPr/>
            <p:nvPr/>
          </p:nvSpPr>
          <p:spPr>
            <a:xfrm>
              <a:off x="2261" y="2316"/>
              <a:ext cx="30" cy="47"/>
            </a:xfrm>
            <a:custGeom>
              <a:avLst/>
              <a:gdLst/>
              <a:ahLst/>
              <a:cxnLst/>
              <a:rect l="l" t="t" r="r" b="b"/>
              <a:pathLst>
                <a:path w="140" h="193" extrusionOk="0">
                  <a:moveTo>
                    <a:pt x="140" y="191"/>
                  </a:moveTo>
                  <a:lnTo>
                    <a:pt x="95" y="191"/>
                  </a:lnTo>
                  <a:lnTo>
                    <a:pt x="93" y="123"/>
                  </a:lnTo>
                  <a:lnTo>
                    <a:pt x="93" y="107"/>
                  </a:lnTo>
                  <a:lnTo>
                    <a:pt x="91" y="98"/>
                  </a:lnTo>
                  <a:lnTo>
                    <a:pt x="90" y="94"/>
                  </a:lnTo>
                  <a:lnTo>
                    <a:pt x="86" y="89"/>
                  </a:lnTo>
                  <a:lnTo>
                    <a:pt x="83" y="88"/>
                  </a:lnTo>
                  <a:lnTo>
                    <a:pt x="77" y="86"/>
                  </a:lnTo>
                  <a:lnTo>
                    <a:pt x="70" y="86"/>
                  </a:lnTo>
                  <a:lnTo>
                    <a:pt x="57" y="87"/>
                  </a:lnTo>
                  <a:lnTo>
                    <a:pt x="44" y="93"/>
                  </a:lnTo>
                  <a:lnTo>
                    <a:pt x="46" y="191"/>
                  </a:lnTo>
                  <a:lnTo>
                    <a:pt x="2" y="193"/>
                  </a:lnTo>
                  <a:lnTo>
                    <a:pt x="0" y="2"/>
                  </a:lnTo>
                  <a:lnTo>
                    <a:pt x="44" y="0"/>
                  </a:lnTo>
                  <a:lnTo>
                    <a:pt x="44" y="69"/>
                  </a:lnTo>
                  <a:lnTo>
                    <a:pt x="54" y="61"/>
                  </a:lnTo>
                  <a:lnTo>
                    <a:pt x="67" y="54"/>
                  </a:lnTo>
                  <a:lnTo>
                    <a:pt x="77" y="51"/>
                  </a:lnTo>
                  <a:lnTo>
                    <a:pt x="91" y="51"/>
                  </a:lnTo>
                  <a:lnTo>
                    <a:pt x="101" y="51"/>
                  </a:lnTo>
                  <a:lnTo>
                    <a:pt x="111" y="53"/>
                  </a:lnTo>
                  <a:lnTo>
                    <a:pt x="119" y="57"/>
                  </a:lnTo>
                  <a:lnTo>
                    <a:pt x="126" y="63"/>
                  </a:lnTo>
                  <a:lnTo>
                    <a:pt x="131" y="69"/>
                  </a:lnTo>
                  <a:lnTo>
                    <a:pt x="135" y="78"/>
                  </a:lnTo>
                  <a:lnTo>
                    <a:pt x="137" y="88"/>
                  </a:lnTo>
                  <a:lnTo>
                    <a:pt x="139" y="102"/>
                  </a:lnTo>
                  <a:lnTo>
                    <a:pt x="140" y="19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6"/>
            <p:cNvSpPr/>
            <p:nvPr/>
          </p:nvSpPr>
          <p:spPr>
            <a:xfrm>
              <a:off x="2297" y="2328"/>
              <a:ext cx="31" cy="35"/>
            </a:xfrm>
            <a:custGeom>
              <a:avLst/>
              <a:gdLst/>
              <a:ahLst/>
              <a:cxnLst/>
              <a:rect l="l" t="t" r="r" b="b"/>
              <a:pathLst>
                <a:path w="149" h="146" extrusionOk="0">
                  <a:moveTo>
                    <a:pt x="149" y="73"/>
                  </a:moveTo>
                  <a:lnTo>
                    <a:pt x="148" y="88"/>
                  </a:lnTo>
                  <a:lnTo>
                    <a:pt x="144" y="103"/>
                  </a:lnTo>
                  <a:lnTo>
                    <a:pt x="138" y="116"/>
                  </a:lnTo>
                  <a:lnTo>
                    <a:pt x="134" y="121"/>
                  </a:lnTo>
                  <a:lnTo>
                    <a:pt x="132" y="127"/>
                  </a:lnTo>
                  <a:lnTo>
                    <a:pt x="120" y="134"/>
                  </a:lnTo>
                  <a:lnTo>
                    <a:pt x="108" y="141"/>
                  </a:lnTo>
                  <a:lnTo>
                    <a:pt x="93" y="145"/>
                  </a:lnTo>
                  <a:lnTo>
                    <a:pt x="84" y="145"/>
                  </a:lnTo>
                  <a:lnTo>
                    <a:pt x="76" y="146"/>
                  </a:lnTo>
                  <a:lnTo>
                    <a:pt x="58" y="145"/>
                  </a:lnTo>
                  <a:lnTo>
                    <a:pt x="44" y="141"/>
                  </a:lnTo>
                  <a:lnTo>
                    <a:pt x="30" y="134"/>
                  </a:lnTo>
                  <a:lnTo>
                    <a:pt x="20" y="128"/>
                  </a:lnTo>
                  <a:lnTo>
                    <a:pt x="11" y="117"/>
                  </a:lnTo>
                  <a:lnTo>
                    <a:pt x="5" y="104"/>
                  </a:lnTo>
                  <a:lnTo>
                    <a:pt x="1" y="89"/>
                  </a:lnTo>
                  <a:lnTo>
                    <a:pt x="0" y="74"/>
                  </a:lnTo>
                  <a:lnTo>
                    <a:pt x="0" y="57"/>
                  </a:lnTo>
                  <a:lnTo>
                    <a:pt x="4" y="43"/>
                  </a:lnTo>
                  <a:lnTo>
                    <a:pt x="10" y="30"/>
                  </a:lnTo>
                  <a:lnTo>
                    <a:pt x="19" y="21"/>
                  </a:lnTo>
                  <a:lnTo>
                    <a:pt x="29" y="11"/>
                  </a:lnTo>
                  <a:lnTo>
                    <a:pt x="43" y="5"/>
                  </a:lnTo>
                  <a:lnTo>
                    <a:pt x="56" y="1"/>
                  </a:lnTo>
                  <a:lnTo>
                    <a:pt x="75" y="0"/>
                  </a:lnTo>
                  <a:lnTo>
                    <a:pt x="92" y="1"/>
                  </a:lnTo>
                  <a:lnTo>
                    <a:pt x="107" y="5"/>
                  </a:lnTo>
                  <a:lnTo>
                    <a:pt x="119" y="11"/>
                  </a:lnTo>
                  <a:lnTo>
                    <a:pt x="131" y="20"/>
                  </a:lnTo>
                  <a:lnTo>
                    <a:pt x="138" y="29"/>
                  </a:lnTo>
                  <a:lnTo>
                    <a:pt x="144" y="41"/>
                  </a:lnTo>
                  <a:lnTo>
                    <a:pt x="148" y="55"/>
                  </a:lnTo>
                  <a:lnTo>
                    <a:pt x="149" y="73"/>
                  </a:lnTo>
                  <a:close/>
                  <a:moveTo>
                    <a:pt x="97" y="107"/>
                  </a:moveTo>
                  <a:lnTo>
                    <a:pt x="97" y="104"/>
                  </a:lnTo>
                  <a:lnTo>
                    <a:pt x="97" y="103"/>
                  </a:lnTo>
                  <a:lnTo>
                    <a:pt x="98" y="103"/>
                  </a:lnTo>
                  <a:lnTo>
                    <a:pt x="100" y="101"/>
                  </a:lnTo>
                  <a:lnTo>
                    <a:pt x="103" y="94"/>
                  </a:lnTo>
                  <a:lnTo>
                    <a:pt x="103" y="89"/>
                  </a:lnTo>
                  <a:lnTo>
                    <a:pt x="103" y="87"/>
                  </a:lnTo>
                  <a:lnTo>
                    <a:pt x="103" y="85"/>
                  </a:lnTo>
                  <a:lnTo>
                    <a:pt x="104" y="85"/>
                  </a:lnTo>
                  <a:lnTo>
                    <a:pt x="104" y="74"/>
                  </a:lnTo>
                  <a:lnTo>
                    <a:pt x="103" y="62"/>
                  </a:lnTo>
                  <a:lnTo>
                    <a:pt x="102" y="53"/>
                  </a:lnTo>
                  <a:lnTo>
                    <a:pt x="99" y="45"/>
                  </a:lnTo>
                  <a:lnTo>
                    <a:pt x="95" y="40"/>
                  </a:lnTo>
                  <a:lnTo>
                    <a:pt x="90" y="35"/>
                  </a:lnTo>
                  <a:lnTo>
                    <a:pt x="87" y="33"/>
                  </a:lnTo>
                  <a:lnTo>
                    <a:pt x="75" y="31"/>
                  </a:lnTo>
                  <a:lnTo>
                    <a:pt x="64" y="33"/>
                  </a:lnTo>
                  <a:lnTo>
                    <a:pt x="54" y="39"/>
                  </a:lnTo>
                  <a:lnTo>
                    <a:pt x="48" y="54"/>
                  </a:lnTo>
                  <a:lnTo>
                    <a:pt x="45" y="63"/>
                  </a:lnTo>
                  <a:lnTo>
                    <a:pt x="45" y="75"/>
                  </a:lnTo>
                  <a:lnTo>
                    <a:pt x="49" y="94"/>
                  </a:lnTo>
                  <a:lnTo>
                    <a:pt x="50" y="102"/>
                  </a:lnTo>
                  <a:lnTo>
                    <a:pt x="54" y="108"/>
                  </a:lnTo>
                  <a:lnTo>
                    <a:pt x="64" y="113"/>
                  </a:lnTo>
                  <a:lnTo>
                    <a:pt x="69" y="114"/>
                  </a:lnTo>
                  <a:lnTo>
                    <a:pt x="76" y="116"/>
                  </a:lnTo>
                  <a:lnTo>
                    <a:pt x="81" y="114"/>
                  </a:lnTo>
                  <a:lnTo>
                    <a:pt x="84" y="113"/>
                  </a:lnTo>
                  <a:lnTo>
                    <a:pt x="88" y="113"/>
                  </a:lnTo>
                  <a:lnTo>
                    <a:pt x="92" y="111"/>
                  </a:lnTo>
                  <a:lnTo>
                    <a:pt x="97" y="10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6"/>
            <p:cNvSpPr/>
            <p:nvPr/>
          </p:nvSpPr>
          <p:spPr>
            <a:xfrm>
              <a:off x="2331" y="2319"/>
              <a:ext cx="23" cy="43"/>
            </a:xfrm>
            <a:custGeom>
              <a:avLst/>
              <a:gdLst/>
              <a:ahLst/>
              <a:cxnLst/>
              <a:rect l="l" t="t" r="r" b="b"/>
              <a:pathLst>
                <a:path w="106" h="180" extrusionOk="0">
                  <a:moveTo>
                    <a:pt x="106" y="176"/>
                  </a:moveTo>
                  <a:lnTo>
                    <a:pt x="91" y="179"/>
                  </a:lnTo>
                  <a:lnTo>
                    <a:pt x="81" y="179"/>
                  </a:lnTo>
                  <a:lnTo>
                    <a:pt x="71" y="180"/>
                  </a:lnTo>
                  <a:lnTo>
                    <a:pt x="58" y="179"/>
                  </a:lnTo>
                  <a:lnTo>
                    <a:pt x="48" y="177"/>
                  </a:lnTo>
                  <a:lnTo>
                    <a:pt x="39" y="175"/>
                  </a:lnTo>
                  <a:lnTo>
                    <a:pt x="33" y="171"/>
                  </a:lnTo>
                  <a:lnTo>
                    <a:pt x="27" y="165"/>
                  </a:lnTo>
                  <a:lnTo>
                    <a:pt x="23" y="156"/>
                  </a:lnTo>
                  <a:lnTo>
                    <a:pt x="21" y="146"/>
                  </a:lnTo>
                  <a:lnTo>
                    <a:pt x="21" y="135"/>
                  </a:lnTo>
                  <a:lnTo>
                    <a:pt x="19" y="71"/>
                  </a:lnTo>
                  <a:lnTo>
                    <a:pt x="0" y="71"/>
                  </a:lnTo>
                  <a:lnTo>
                    <a:pt x="0" y="42"/>
                  </a:lnTo>
                  <a:lnTo>
                    <a:pt x="19" y="42"/>
                  </a:lnTo>
                  <a:lnTo>
                    <a:pt x="19" y="2"/>
                  </a:lnTo>
                  <a:lnTo>
                    <a:pt x="63" y="0"/>
                  </a:lnTo>
                  <a:lnTo>
                    <a:pt x="63" y="41"/>
                  </a:lnTo>
                  <a:lnTo>
                    <a:pt x="105" y="41"/>
                  </a:lnTo>
                  <a:lnTo>
                    <a:pt x="105" y="69"/>
                  </a:lnTo>
                  <a:lnTo>
                    <a:pt x="63" y="69"/>
                  </a:lnTo>
                  <a:lnTo>
                    <a:pt x="65" y="118"/>
                  </a:lnTo>
                  <a:lnTo>
                    <a:pt x="65" y="131"/>
                  </a:lnTo>
                  <a:lnTo>
                    <a:pt x="66" y="141"/>
                  </a:lnTo>
                  <a:lnTo>
                    <a:pt x="72" y="147"/>
                  </a:lnTo>
                  <a:lnTo>
                    <a:pt x="77" y="149"/>
                  </a:lnTo>
                  <a:lnTo>
                    <a:pt x="85" y="150"/>
                  </a:lnTo>
                  <a:lnTo>
                    <a:pt x="93" y="149"/>
                  </a:lnTo>
                  <a:lnTo>
                    <a:pt x="98" y="146"/>
                  </a:lnTo>
                  <a:lnTo>
                    <a:pt x="102" y="146"/>
                  </a:lnTo>
                  <a:lnTo>
                    <a:pt x="106" y="146"/>
                  </a:lnTo>
                  <a:lnTo>
                    <a:pt x="106" y="17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6"/>
            <p:cNvSpPr/>
            <p:nvPr/>
          </p:nvSpPr>
          <p:spPr>
            <a:xfrm>
              <a:off x="2357" y="2327"/>
              <a:ext cx="32" cy="35"/>
            </a:xfrm>
            <a:custGeom>
              <a:avLst/>
              <a:gdLst/>
              <a:ahLst/>
              <a:cxnLst/>
              <a:rect l="l" t="t" r="r" b="b"/>
              <a:pathLst>
                <a:path w="150" h="146" extrusionOk="0">
                  <a:moveTo>
                    <a:pt x="150" y="73"/>
                  </a:moveTo>
                  <a:lnTo>
                    <a:pt x="148" y="88"/>
                  </a:lnTo>
                  <a:lnTo>
                    <a:pt x="145" y="103"/>
                  </a:lnTo>
                  <a:lnTo>
                    <a:pt x="138" y="116"/>
                  </a:lnTo>
                  <a:lnTo>
                    <a:pt x="135" y="121"/>
                  </a:lnTo>
                  <a:lnTo>
                    <a:pt x="132" y="127"/>
                  </a:lnTo>
                  <a:lnTo>
                    <a:pt x="121" y="135"/>
                  </a:lnTo>
                  <a:lnTo>
                    <a:pt x="108" y="141"/>
                  </a:lnTo>
                  <a:lnTo>
                    <a:pt x="93" y="145"/>
                  </a:lnTo>
                  <a:lnTo>
                    <a:pt x="84" y="145"/>
                  </a:lnTo>
                  <a:lnTo>
                    <a:pt x="77" y="146"/>
                  </a:lnTo>
                  <a:lnTo>
                    <a:pt x="58" y="145"/>
                  </a:lnTo>
                  <a:lnTo>
                    <a:pt x="44" y="141"/>
                  </a:lnTo>
                  <a:lnTo>
                    <a:pt x="30" y="135"/>
                  </a:lnTo>
                  <a:lnTo>
                    <a:pt x="20" y="128"/>
                  </a:lnTo>
                  <a:lnTo>
                    <a:pt x="11" y="117"/>
                  </a:lnTo>
                  <a:lnTo>
                    <a:pt x="5" y="105"/>
                  </a:lnTo>
                  <a:lnTo>
                    <a:pt x="1" y="89"/>
                  </a:lnTo>
                  <a:lnTo>
                    <a:pt x="0" y="74"/>
                  </a:lnTo>
                  <a:lnTo>
                    <a:pt x="0" y="57"/>
                  </a:lnTo>
                  <a:lnTo>
                    <a:pt x="4" y="43"/>
                  </a:lnTo>
                  <a:lnTo>
                    <a:pt x="10" y="30"/>
                  </a:lnTo>
                  <a:lnTo>
                    <a:pt x="19" y="22"/>
                  </a:lnTo>
                  <a:lnTo>
                    <a:pt x="29" y="12"/>
                  </a:lnTo>
                  <a:lnTo>
                    <a:pt x="43" y="5"/>
                  </a:lnTo>
                  <a:lnTo>
                    <a:pt x="57" y="1"/>
                  </a:lnTo>
                  <a:lnTo>
                    <a:pt x="76" y="0"/>
                  </a:lnTo>
                  <a:lnTo>
                    <a:pt x="92" y="1"/>
                  </a:lnTo>
                  <a:lnTo>
                    <a:pt x="107" y="5"/>
                  </a:lnTo>
                  <a:lnTo>
                    <a:pt x="120" y="12"/>
                  </a:lnTo>
                  <a:lnTo>
                    <a:pt x="131" y="20"/>
                  </a:lnTo>
                  <a:lnTo>
                    <a:pt x="138" y="29"/>
                  </a:lnTo>
                  <a:lnTo>
                    <a:pt x="145" y="42"/>
                  </a:lnTo>
                  <a:lnTo>
                    <a:pt x="148" y="56"/>
                  </a:lnTo>
                  <a:lnTo>
                    <a:pt x="150" y="73"/>
                  </a:lnTo>
                  <a:close/>
                  <a:moveTo>
                    <a:pt x="97" y="107"/>
                  </a:moveTo>
                  <a:lnTo>
                    <a:pt x="97" y="105"/>
                  </a:lnTo>
                  <a:lnTo>
                    <a:pt x="97" y="103"/>
                  </a:lnTo>
                  <a:lnTo>
                    <a:pt x="98" y="103"/>
                  </a:lnTo>
                  <a:lnTo>
                    <a:pt x="101" y="101"/>
                  </a:lnTo>
                  <a:lnTo>
                    <a:pt x="103" y="94"/>
                  </a:lnTo>
                  <a:lnTo>
                    <a:pt x="103" y="89"/>
                  </a:lnTo>
                  <a:lnTo>
                    <a:pt x="103" y="87"/>
                  </a:lnTo>
                  <a:lnTo>
                    <a:pt x="103" y="86"/>
                  </a:lnTo>
                  <a:lnTo>
                    <a:pt x="104" y="86"/>
                  </a:lnTo>
                  <a:lnTo>
                    <a:pt x="104" y="74"/>
                  </a:lnTo>
                  <a:lnTo>
                    <a:pt x="103" y="62"/>
                  </a:lnTo>
                  <a:lnTo>
                    <a:pt x="102" y="53"/>
                  </a:lnTo>
                  <a:lnTo>
                    <a:pt x="99" y="45"/>
                  </a:lnTo>
                  <a:lnTo>
                    <a:pt x="96" y="40"/>
                  </a:lnTo>
                  <a:lnTo>
                    <a:pt x="91" y="35"/>
                  </a:lnTo>
                  <a:lnTo>
                    <a:pt x="87" y="33"/>
                  </a:lnTo>
                  <a:lnTo>
                    <a:pt x="76" y="32"/>
                  </a:lnTo>
                  <a:lnTo>
                    <a:pt x="64" y="33"/>
                  </a:lnTo>
                  <a:lnTo>
                    <a:pt x="54" y="39"/>
                  </a:lnTo>
                  <a:lnTo>
                    <a:pt x="48" y="54"/>
                  </a:lnTo>
                  <a:lnTo>
                    <a:pt x="45" y="63"/>
                  </a:lnTo>
                  <a:lnTo>
                    <a:pt x="45" y="76"/>
                  </a:lnTo>
                  <a:lnTo>
                    <a:pt x="49" y="94"/>
                  </a:lnTo>
                  <a:lnTo>
                    <a:pt x="50" y="102"/>
                  </a:lnTo>
                  <a:lnTo>
                    <a:pt x="54" y="108"/>
                  </a:lnTo>
                  <a:lnTo>
                    <a:pt x="64" y="113"/>
                  </a:lnTo>
                  <a:lnTo>
                    <a:pt x="69" y="115"/>
                  </a:lnTo>
                  <a:lnTo>
                    <a:pt x="77" y="116"/>
                  </a:lnTo>
                  <a:lnTo>
                    <a:pt x="82" y="115"/>
                  </a:lnTo>
                  <a:lnTo>
                    <a:pt x="84" y="113"/>
                  </a:lnTo>
                  <a:lnTo>
                    <a:pt x="88" y="113"/>
                  </a:lnTo>
                  <a:lnTo>
                    <a:pt x="92" y="111"/>
                  </a:lnTo>
                  <a:lnTo>
                    <a:pt x="97" y="10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6"/>
            <p:cNvSpPr/>
            <p:nvPr/>
          </p:nvSpPr>
          <p:spPr>
            <a:xfrm>
              <a:off x="2396" y="2349"/>
              <a:ext cx="9" cy="13"/>
            </a:xfrm>
            <a:custGeom>
              <a:avLst/>
              <a:gdLst/>
              <a:ahLst/>
              <a:cxnLst/>
              <a:rect l="l" t="t" r="r" b="b"/>
              <a:pathLst>
                <a:path w="45" h="49" extrusionOk="0">
                  <a:moveTo>
                    <a:pt x="45" y="48"/>
                  </a:moveTo>
                  <a:lnTo>
                    <a:pt x="0" y="49"/>
                  </a:lnTo>
                  <a:lnTo>
                    <a:pt x="0" y="1"/>
                  </a:lnTo>
                  <a:lnTo>
                    <a:pt x="45" y="0"/>
                  </a:lnTo>
                  <a:lnTo>
                    <a:pt x="45" y="4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6"/>
            <p:cNvSpPr/>
            <p:nvPr/>
          </p:nvSpPr>
          <p:spPr>
            <a:xfrm>
              <a:off x="2409" y="2314"/>
              <a:ext cx="19" cy="60"/>
            </a:xfrm>
            <a:custGeom>
              <a:avLst/>
              <a:gdLst/>
              <a:ahLst/>
              <a:cxnLst/>
              <a:rect l="l" t="t" r="r" b="b"/>
              <a:pathLst>
                <a:path w="88" h="244" extrusionOk="0">
                  <a:moveTo>
                    <a:pt x="88" y="193"/>
                  </a:moveTo>
                  <a:lnTo>
                    <a:pt x="87" y="203"/>
                  </a:lnTo>
                  <a:lnTo>
                    <a:pt x="84" y="213"/>
                  </a:lnTo>
                  <a:lnTo>
                    <a:pt x="79" y="221"/>
                  </a:lnTo>
                  <a:lnTo>
                    <a:pt x="74" y="230"/>
                  </a:lnTo>
                  <a:lnTo>
                    <a:pt x="66" y="235"/>
                  </a:lnTo>
                  <a:lnTo>
                    <a:pt x="57" y="240"/>
                  </a:lnTo>
                  <a:lnTo>
                    <a:pt x="47" y="242"/>
                  </a:lnTo>
                  <a:lnTo>
                    <a:pt x="37" y="244"/>
                  </a:lnTo>
                  <a:lnTo>
                    <a:pt x="15" y="242"/>
                  </a:lnTo>
                  <a:lnTo>
                    <a:pt x="6" y="241"/>
                  </a:lnTo>
                  <a:lnTo>
                    <a:pt x="0" y="241"/>
                  </a:lnTo>
                  <a:lnTo>
                    <a:pt x="0" y="210"/>
                  </a:lnTo>
                  <a:lnTo>
                    <a:pt x="4" y="210"/>
                  </a:lnTo>
                  <a:lnTo>
                    <a:pt x="13" y="211"/>
                  </a:lnTo>
                  <a:lnTo>
                    <a:pt x="18" y="211"/>
                  </a:lnTo>
                  <a:lnTo>
                    <a:pt x="19" y="211"/>
                  </a:lnTo>
                  <a:lnTo>
                    <a:pt x="22" y="212"/>
                  </a:lnTo>
                  <a:lnTo>
                    <a:pt x="27" y="211"/>
                  </a:lnTo>
                  <a:lnTo>
                    <a:pt x="32" y="210"/>
                  </a:lnTo>
                  <a:lnTo>
                    <a:pt x="35" y="207"/>
                  </a:lnTo>
                  <a:lnTo>
                    <a:pt x="39" y="205"/>
                  </a:lnTo>
                  <a:lnTo>
                    <a:pt x="40" y="200"/>
                  </a:lnTo>
                  <a:lnTo>
                    <a:pt x="43" y="194"/>
                  </a:lnTo>
                  <a:lnTo>
                    <a:pt x="43" y="187"/>
                  </a:lnTo>
                  <a:lnTo>
                    <a:pt x="44" y="179"/>
                  </a:lnTo>
                  <a:lnTo>
                    <a:pt x="43" y="84"/>
                  </a:lnTo>
                  <a:lnTo>
                    <a:pt x="17" y="84"/>
                  </a:lnTo>
                  <a:lnTo>
                    <a:pt x="17" y="55"/>
                  </a:lnTo>
                  <a:lnTo>
                    <a:pt x="87" y="54"/>
                  </a:lnTo>
                  <a:lnTo>
                    <a:pt x="88" y="193"/>
                  </a:lnTo>
                  <a:close/>
                  <a:moveTo>
                    <a:pt x="87" y="34"/>
                  </a:moveTo>
                  <a:lnTo>
                    <a:pt x="40" y="35"/>
                  </a:lnTo>
                  <a:lnTo>
                    <a:pt x="40" y="1"/>
                  </a:lnTo>
                  <a:lnTo>
                    <a:pt x="87" y="0"/>
                  </a:lnTo>
                  <a:lnTo>
                    <a:pt x="87" y="3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6"/>
            <p:cNvSpPr/>
            <p:nvPr/>
          </p:nvSpPr>
          <p:spPr>
            <a:xfrm>
              <a:off x="2436" y="2327"/>
              <a:ext cx="30" cy="46"/>
            </a:xfrm>
            <a:custGeom>
              <a:avLst/>
              <a:gdLst/>
              <a:ahLst/>
              <a:cxnLst/>
              <a:rect l="l" t="t" r="r" b="b"/>
              <a:pathLst>
                <a:path w="143" h="192" extrusionOk="0">
                  <a:moveTo>
                    <a:pt x="143" y="70"/>
                  </a:moveTo>
                  <a:lnTo>
                    <a:pt x="142" y="85"/>
                  </a:lnTo>
                  <a:lnTo>
                    <a:pt x="139" y="101"/>
                  </a:lnTo>
                  <a:lnTo>
                    <a:pt x="137" y="103"/>
                  </a:lnTo>
                  <a:lnTo>
                    <a:pt x="135" y="103"/>
                  </a:lnTo>
                  <a:lnTo>
                    <a:pt x="135" y="104"/>
                  </a:lnTo>
                  <a:lnTo>
                    <a:pt x="135" y="107"/>
                  </a:lnTo>
                  <a:lnTo>
                    <a:pt x="133" y="113"/>
                  </a:lnTo>
                  <a:lnTo>
                    <a:pt x="125" y="124"/>
                  </a:lnTo>
                  <a:lnTo>
                    <a:pt x="115" y="132"/>
                  </a:lnTo>
                  <a:lnTo>
                    <a:pt x="105" y="138"/>
                  </a:lnTo>
                  <a:lnTo>
                    <a:pt x="93" y="142"/>
                  </a:lnTo>
                  <a:lnTo>
                    <a:pt x="86" y="142"/>
                  </a:lnTo>
                  <a:lnTo>
                    <a:pt x="81" y="143"/>
                  </a:lnTo>
                  <a:lnTo>
                    <a:pt x="70" y="142"/>
                  </a:lnTo>
                  <a:lnTo>
                    <a:pt x="61" y="141"/>
                  </a:lnTo>
                  <a:lnTo>
                    <a:pt x="56" y="138"/>
                  </a:lnTo>
                  <a:lnTo>
                    <a:pt x="54" y="137"/>
                  </a:lnTo>
                  <a:lnTo>
                    <a:pt x="52" y="137"/>
                  </a:lnTo>
                  <a:lnTo>
                    <a:pt x="45" y="134"/>
                  </a:lnTo>
                  <a:lnTo>
                    <a:pt x="45" y="191"/>
                  </a:lnTo>
                  <a:lnTo>
                    <a:pt x="1" y="192"/>
                  </a:lnTo>
                  <a:lnTo>
                    <a:pt x="0" y="5"/>
                  </a:lnTo>
                  <a:lnTo>
                    <a:pt x="44" y="4"/>
                  </a:lnTo>
                  <a:lnTo>
                    <a:pt x="44" y="18"/>
                  </a:lnTo>
                  <a:lnTo>
                    <a:pt x="64" y="5"/>
                  </a:lnTo>
                  <a:lnTo>
                    <a:pt x="75" y="1"/>
                  </a:lnTo>
                  <a:lnTo>
                    <a:pt x="89" y="0"/>
                  </a:lnTo>
                  <a:lnTo>
                    <a:pt x="100" y="0"/>
                  </a:lnTo>
                  <a:lnTo>
                    <a:pt x="110" y="4"/>
                  </a:lnTo>
                  <a:lnTo>
                    <a:pt x="119" y="10"/>
                  </a:lnTo>
                  <a:lnTo>
                    <a:pt x="128" y="19"/>
                  </a:lnTo>
                  <a:lnTo>
                    <a:pt x="134" y="28"/>
                  </a:lnTo>
                  <a:lnTo>
                    <a:pt x="139" y="40"/>
                  </a:lnTo>
                  <a:lnTo>
                    <a:pt x="142" y="54"/>
                  </a:lnTo>
                  <a:lnTo>
                    <a:pt x="143" y="70"/>
                  </a:lnTo>
                  <a:close/>
                  <a:moveTo>
                    <a:pt x="98" y="72"/>
                  </a:moveTo>
                  <a:lnTo>
                    <a:pt x="96" y="62"/>
                  </a:lnTo>
                  <a:lnTo>
                    <a:pt x="95" y="54"/>
                  </a:lnTo>
                  <a:lnTo>
                    <a:pt x="93" y="46"/>
                  </a:lnTo>
                  <a:lnTo>
                    <a:pt x="90" y="41"/>
                  </a:lnTo>
                  <a:lnTo>
                    <a:pt x="85" y="36"/>
                  </a:lnTo>
                  <a:lnTo>
                    <a:pt x="81" y="34"/>
                  </a:lnTo>
                  <a:lnTo>
                    <a:pt x="69" y="33"/>
                  </a:lnTo>
                  <a:lnTo>
                    <a:pt x="56" y="35"/>
                  </a:lnTo>
                  <a:lnTo>
                    <a:pt x="44" y="40"/>
                  </a:lnTo>
                  <a:lnTo>
                    <a:pt x="45" y="109"/>
                  </a:lnTo>
                  <a:lnTo>
                    <a:pt x="54" y="112"/>
                  </a:lnTo>
                  <a:lnTo>
                    <a:pt x="64" y="112"/>
                  </a:lnTo>
                  <a:lnTo>
                    <a:pt x="71" y="111"/>
                  </a:lnTo>
                  <a:lnTo>
                    <a:pt x="79" y="109"/>
                  </a:lnTo>
                  <a:lnTo>
                    <a:pt x="84" y="106"/>
                  </a:lnTo>
                  <a:lnTo>
                    <a:pt x="86" y="103"/>
                  </a:lnTo>
                  <a:lnTo>
                    <a:pt x="86" y="102"/>
                  </a:lnTo>
                  <a:lnTo>
                    <a:pt x="88" y="102"/>
                  </a:lnTo>
                  <a:lnTo>
                    <a:pt x="90" y="102"/>
                  </a:lnTo>
                  <a:lnTo>
                    <a:pt x="93" y="95"/>
                  </a:lnTo>
                  <a:lnTo>
                    <a:pt x="95" y="89"/>
                  </a:lnTo>
                  <a:lnTo>
                    <a:pt x="95" y="84"/>
                  </a:lnTo>
                  <a:lnTo>
                    <a:pt x="95" y="82"/>
                  </a:lnTo>
                  <a:lnTo>
                    <a:pt x="95" y="80"/>
                  </a:lnTo>
                  <a:lnTo>
                    <a:pt x="96" y="80"/>
                  </a:lnTo>
                  <a:lnTo>
                    <a:pt x="96" y="75"/>
                  </a:lnTo>
                  <a:lnTo>
                    <a:pt x="96" y="73"/>
                  </a:lnTo>
                  <a:lnTo>
                    <a:pt x="96" y="72"/>
                  </a:lnTo>
                  <a:lnTo>
                    <a:pt x="98" y="7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6"/>
            <p:cNvSpPr/>
            <p:nvPr/>
          </p:nvSpPr>
          <p:spPr>
            <a:xfrm>
              <a:off x="2471" y="2326"/>
              <a:ext cx="31" cy="35"/>
            </a:xfrm>
            <a:custGeom>
              <a:avLst/>
              <a:gdLst/>
              <a:ahLst/>
              <a:cxnLst/>
              <a:rect l="l" t="t" r="r" b="b"/>
              <a:pathLst>
                <a:path w="146" h="146" extrusionOk="0">
                  <a:moveTo>
                    <a:pt x="146" y="82"/>
                  </a:moveTo>
                  <a:lnTo>
                    <a:pt x="46" y="83"/>
                  </a:lnTo>
                  <a:lnTo>
                    <a:pt x="46" y="89"/>
                  </a:lnTo>
                  <a:lnTo>
                    <a:pt x="48" y="96"/>
                  </a:lnTo>
                  <a:lnTo>
                    <a:pt x="52" y="101"/>
                  </a:lnTo>
                  <a:lnTo>
                    <a:pt x="58" y="106"/>
                  </a:lnTo>
                  <a:lnTo>
                    <a:pt x="63" y="108"/>
                  </a:lnTo>
                  <a:lnTo>
                    <a:pt x="71" y="112"/>
                  </a:lnTo>
                  <a:lnTo>
                    <a:pt x="79" y="113"/>
                  </a:lnTo>
                  <a:lnTo>
                    <a:pt x="91" y="115"/>
                  </a:lnTo>
                  <a:lnTo>
                    <a:pt x="93" y="113"/>
                  </a:lnTo>
                  <a:lnTo>
                    <a:pt x="97" y="113"/>
                  </a:lnTo>
                  <a:lnTo>
                    <a:pt x="105" y="113"/>
                  </a:lnTo>
                  <a:lnTo>
                    <a:pt x="111" y="111"/>
                  </a:lnTo>
                  <a:lnTo>
                    <a:pt x="118" y="110"/>
                  </a:lnTo>
                  <a:lnTo>
                    <a:pt x="130" y="105"/>
                  </a:lnTo>
                  <a:lnTo>
                    <a:pt x="139" y="99"/>
                  </a:lnTo>
                  <a:lnTo>
                    <a:pt x="144" y="99"/>
                  </a:lnTo>
                  <a:lnTo>
                    <a:pt x="144" y="135"/>
                  </a:lnTo>
                  <a:lnTo>
                    <a:pt x="128" y="140"/>
                  </a:lnTo>
                  <a:lnTo>
                    <a:pt x="116" y="143"/>
                  </a:lnTo>
                  <a:lnTo>
                    <a:pt x="101" y="145"/>
                  </a:lnTo>
                  <a:lnTo>
                    <a:pt x="93" y="145"/>
                  </a:lnTo>
                  <a:lnTo>
                    <a:pt x="90" y="145"/>
                  </a:lnTo>
                  <a:lnTo>
                    <a:pt x="87" y="146"/>
                  </a:lnTo>
                  <a:lnTo>
                    <a:pt x="66" y="145"/>
                  </a:lnTo>
                  <a:lnTo>
                    <a:pt x="49" y="141"/>
                  </a:lnTo>
                  <a:lnTo>
                    <a:pt x="34" y="135"/>
                  </a:lnTo>
                  <a:lnTo>
                    <a:pt x="23" y="128"/>
                  </a:lnTo>
                  <a:lnTo>
                    <a:pt x="12" y="117"/>
                  </a:lnTo>
                  <a:lnTo>
                    <a:pt x="5" y="105"/>
                  </a:lnTo>
                  <a:lnTo>
                    <a:pt x="2" y="91"/>
                  </a:lnTo>
                  <a:lnTo>
                    <a:pt x="0" y="76"/>
                  </a:lnTo>
                  <a:lnTo>
                    <a:pt x="2" y="58"/>
                  </a:lnTo>
                  <a:lnTo>
                    <a:pt x="5" y="44"/>
                  </a:lnTo>
                  <a:lnTo>
                    <a:pt x="12" y="32"/>
                  </a:lnTo>
                  <a:lnTo>
                    <a:pt x="20" y="22"/>
                  </a:lnTo>
                  <a:lnTo>
                    <a:pt x="30" y="12"/>
                  </a:lnTo>
                  <a:lnTo>
                    <a:pt x="44" y="5"/>
                  </a:lnTo>
                  <a:lnTo>
                    <a:pt x="59" y="1"/>
                  </a:lnTo>
                  <a:lnTo>
                    <a:pt x="78" y="0"/>
                  </a:lnTo>
                  <a:lnTo>
                    <a:pt x="93" y="0"/>
                  </a:lnTo>
                  <a:lnTo>
                    <a:pt x="107" y="4"/>
                  </a:lnTo>
                  <a:lnTo>
                    <a:pt x="118" y="9"/>
                  </a:lnTo>
                  <a:lnTo>
                    <a:pt x="128" y="18"/>
                  </a:lnTo>
                  <a:lnTo>
                    <a:pt x="135" y="25"/>
                  </a:lnTo>
                  <a:lnTo>
                    <a:pt x="140" y="37"/>
                  </a:lnTo>
                  <a:lnTo>
                    <a:pt x="144" y="49"/>
                  </a:lnTo>
                  <a:lnTo>
                    <a:pt x="145" y="66"/>
                  </a:lnTo>
                  <a:lnTo>
                    <a:pt x="146" y="82"/>
                  </a:lnTo>
                  <a:close/>
                  <a:moveTo>
                    <a:pt x="101" y="55"/>
                  </a:moveTo>
                  <a:lnTo>
                    <a:pt x="100" y="48"/>
                  </a:lnTo>
                  <a:lnTo>
                    <a:pt x="98" y="43"/>
                  </a:lnTo>
                  <a:lnTo>
                    <a:pt x="96" y="38"/>
                  </a:lnTo>
                  <a:lnTo>
                    <a:pt x="95" y="35"/>
                  </a:lnTo>
                  <a:lnTo>
                    <a:pt x="86" y="29"/>
                  </a:lnTo>
                  <a:lnTo>
                    <a:pt x="74" y="28"/>
                  </a:lnTo>
                  <a:lnTo>
                    <a:pt x="62" y="29"/>
                  </a:lnTo>
                  <a:lnTo>
                    <a:pt x="53" y="35"/>
                  </a:lnTo>
                  <a:lnTo>
                    <a:pt x="47" y="44"/>
                  </a:lnTo>
                  <a:lnTo>
                    <a:pt x="44" y="49"/>
                  </a:lnTo>
                  <a:lnTo>
                    <a:pt x="44" y="57"/>
                  </a:lnTo>
                  <a:lnTo>
                    <a:pt x="101" y="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6"/>
            <p:cNvSpPr/>
            <p:nvPr/>
          </p:nvSpPr>
          <p:spPr>
            <a:xfrm>
              <a:off x="2506" y="2326"/>
              <a:ext cx="31" cy="47"/>
            </a:xfrm>
            <a:custGeom>
              <a:avLst/>
              <a:gdLst/>
              <a:ahLst/>
              <a:cxnLst/>
              <a:rect l="l" t="t" r="r" b="b"/>
              <a:pathLst>
                <a:path w="145" h="192" extrusionOk="0">
                  <a:moveTo>
                    <a:pt x="145" y="125"/>
                  </a:moveTo>
                  <a:lnTo>
                    <a:pt x="144" y="125"/>
                  </a:lnTo>
                  <a:lnTo>
                    <a:pt x="144" y="126"/>
                  </a:lnTo>
                  <a:lnTo>
                    <a:pt x="144" y="128"/>
                  </a:lnTo>
                  <a:lnTo>
                    <a:pt x="144" y="133"/>
                  </a:lnTo>
                  <a:lnTo>
                    <a:pt x="144" y="142"/>
                  </a:lnTo>
                  <a:lnTo>
                    <a:pt x="141" y="150"/>
                  </a:lnTo>
                  <a:lnTo>
                    <a:pt x="140" y="157"/>
                  </a:lnTo>
                  <a:lnTo>
                    <a:pt x="132" y="169"/>
                  </a:lnTo>
                  <a:lnTo>
                    <a:pt x="127" y="174"/>
                  </a:lnTo>
                  <a:lnTo>
                    <a:pt x="124" y="179"/>
                  </a:lnTo>
                  <a:lnTo>
                    <a:pt x="117" y="181"/>
                  </a:lnTo>
                  <a:lnTo>
                    <a:pt x="112" y="185"/>
                  </a:lnTo>
                  <a:lnTo>
                    <a:pt x="100" y="190"/>
                  </a:lnTo>
                  <a:lnTo>
                    <a:pt x="85" y="191"/>
                  </a:lnTo>
                  <a:lnTo>
                    <a:pt x="76" y="191"/>
                  </a:lnTo>
                  <a:lnTo>
                    <a:pt x="68" y="192"/>
                  </a:lnTo>
                  <a:lnTo>
                    <a:pt x="41" y="192"/>
                  </a:lnTo>
                  <a:lnTo>
                    <a:pt x="16" y="189"/>
                  </a:lnTo>
                  <a:lnTo>
                    <a:pt x="16" y="154"/>
                  </a:lnTo>
                  <a:lnTo>
                    <a:pt x="22" y="154"/>
                  </a:lnTo>
                  <a:lnTo>
                    <a:pt x="29" y="156"/>
                  </a:lnTo>
                  <a:lnTo>
                    <a:pt x="41" y="160"/>
                  </a:lnTo>
                  <a:lnTo>
                    <a:pt x="46" y="160"/>
                  </a:lnTo>
                  <a:lnTo>
                    <a:pt x="48" y="160"/>
                  </a:lnTo>
                  <a:lnTo>
                    <a:pt x="49" y="160"/>
                  </a:lnTo>
                  <a:lnTo>
                    <a:pt x="52" y="161"/>
                  </a:lnTo>
                  <a:lnTo>
                    <a:pt x="62" y="161"/>
                  </a:lnTo>
                  <a:lnTo>
                    <a:pt x="67" y="160"/>
                  </a:lnTo>
                  <a:lnTo>
                    <a:pt x="73" y="160"/>
                  </a:lnTo>
                  <a:lnTo>
                    <a:pt x="73" y="159"/>
                  </a:lnTo>
                  <a:lnTo>
                    <a:pt x="75" y="159"/>
                  </a:lnTo>
                  <a:lnTo>
                    <a:pt x="77" y="159"/>
                  </a:lnTo>
                  <a:lnTo>
                    <a:pt x="82" y="159"/>
                  </a:lnTo>
                  <a:lnTo>
                    <a:pt x="85" y="156"/>
                  </a:lnTo>
                  <a:lnTo>
                    <a:pt x="85" y="155"/>
                  </a:lnTo>
                  <a:lnTo>
                    <a:pt x="86" y="155"/>
                  </a:lnTo>
                  <a:lnTo>
                    <a:pt x="88" y="155"/>
                  </a:lnTo>
                  <a:lnTo>
                    <a:pt x="93" y="152"/>
                  </a:lnTo>
                  <a:lnTo>
                    <a:pt x="96" y="147"/>
                  </a:lnTo>
                  <a:lnTo>
                    <a:pt x="98" y="142"/>
                  </a:lnTo>
                  <a:lnTo>
                    <a:pt x="100" y="135"/>
                  </a:lnTo>
                  <a:lnTo>
                    <a:pt x="101" y="127"/>
                  </a:lnTo>
                  <a:lnTo>
                    <a:pt x="101" y="125"/>
                  </a:lnTo>
                  <a:lnTo>
                    <a:pt x="83" y="135"/>
                  </a:lnTo>
                  <a:lnTo>
                    <a:pt x="72" y="137"/>
                  </a:lnTo>
                  <a:lnTo>
                    <a:pt x="62" y="138"/>
                  </a:lnTo>
                  <a:lnTo>
                    <a:pt x="47" y="137"/>
                  </a:lnTo>
                  <a:lnTo>
                    <a:pt x="36" y="135"/>
                  </a:lnTo>
                  <a:lnTo>
                    <a:pt x="24" y="130"/>
                  </a:lnTo>
                  <a:lnTo>
                    <a:pt x="17" y="123"/>
                  </a:lnTo>
                  <a:lnTo>
                    <a:pt x="9" y="112"/>
                  </a:lnTo>
                  <a:lnTo>
                    <a:pt x="4" y="101"/>
                  </a:lnTo>
                  <a:lnTo>
                    <a:pt x="0" y="86"/>
                  </a:lnTo>
                  <a:lnTo>
                    <a:pt x="0" y="69"/>
                  </a:lnTo>
                  <a:lnTo>
                    <a:pt x="2" y="53"/>
                  </a:lnTo>
                  <a:lnTo>
                    <a:pt x="5" y="40"/>
                  </a:lnTo>
                  <a:lnTo>
                    <a:pt x="9" y="28"/>
                  </a:lnTo>
                  <a:lnTo>
                    <a:pt x="18" y="19"/>
                  </a:lnTo>
                  <a:lnTo>
                    <a:pt x="27" y="10"/>
                  </a:lnTo>
                  <a:lnTo>
                    <a:pt x="38" y="5"/>
                  </a:lnTo>
                  <a:lnTo>
                    <a:pt x="49" y="1"/>
                  </a:lnTo>
                  <a:lnTo>
                    <a:pt x="62" y="0"/>
                  </a:lnTo>
                  <a:lnTo>
                    <a:pt x="72" y="0"/>
                  </a:lnTo>
                  <a:lnTo>
                    <a:pt x="82" y="3"/>
                  </a:lnTo>
                  <a:lnTo>
                    <a:pt x="100" y="9"/>
                  </a:lnTo>
                  <a:lnTo>
                    <a:pt x="101" y="4"/>
                  </a:lnTo>
                  <a:lnTo>
                    <a:pt x="144" y="4"/>
                  </a:lnTo>
                  <a:lnTo>
                    <a:pt x="145" y="125"/>
                  </a:lnTo>
                  <a:close/>
                  <a:moveTo>
                    <a:pt x="101" y="97"/>
                  </a:moveTo>
                  <a:lnTo>
                    <a:pt x="100" y="35"/>
                  </a:lnTo>
                  <a:lnTo>
                    <a:pt x="90" y="33"/>
                  </a:lnTo>
                  <a:lnTo>
                    <a:pt x="81" y="32"/>
                  </a:lnTo>
                  <a:lnTo>
                    <a:pt x="65" y="34"/>
                  </a:lnTo>
                  <a:lnTo>
                    <a:pt x="58" y="37"/>
                  </a:lnTo>
                  <a:lnTo>
                    <a:pt x="54" y="42"/>
                  </a:lnTo>
                  <a:lnTo>
                    <a:pt x="49" y="47"/>
                  </a:lnTo>
                  <a:lnTo>
                    <a:pt x="47" y="54"/>
                  </a:lnTo>
                  <a:lnTo>
                    <a:pt x="46" y="71"/>
                  </a:lnTo>
                  <a:lnTo>
                    <a:pt x="46" y="79"/>
                  </a:lnTo>
                  <a:lnTo>
                    <a:pt x="48" y="87"/>
                  </a:lnTo>
                  <a:lnTo>
                    <a:pt x="51" y="93"/>
                  </a:lnTo>
                  <a:lnTo>
                    <a:pt x="54" y="98"/>
                  </a:lnTo>
                  <a:lnTo>
                    <a:pt x="63" y="103"/>
                  </a:lnTo>
                  <a:lnTo>
                    <a:pt x="68" y="105"/>
                  </a:lnTo>
                  <a:lnTo>
                    <a:pt x="76" y="106"/>
                  </a:lnTo>
                  <a:lnTo>
                    <a:pt x="90" y="103"/>
                  </a:lnTo>
                  <a:lnTo>
                    <a:pt x="95" y="99"/>
                  </a:lnTo>
                  <a:lnTo>
                    <a:pt x="101" y="9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6"/>
            <p:cNvSpPr/>
            <p:nvPr/>
          </p:nvSpPr>
          <p:spPr>
            <a:xfrm>
              <a:off x="2253" y="2608"/>
              <a:ext cx="33" cy="45"/>
            </a:xfrm>
            <a:custGeom>
              <a:avLst/>
              <a:gdLst/>
              <a:ahLst/>
              <a:cxnLst/>
              <a:rect l="l" t="t" r="r" b="b"/>
              <a:pathLst>
                <a:path w="157" h="183" extrusionOk="0">
                  <a:moveTo>
                    <a:pt x="157" y="127"/>
                  </a:moveTo>
                  <a:lnTo>
                    <a:pt x="156" y="132"/>
                  </a:lnTo>
                  <a:lnTo>
                    <a:pt x="155" y="134"/>
                  </a:lnTo>
                  <a:lnTo>
                    <a:pt x="155" y="138"/>
                  </a:lnTo>
                  <a:lnTo>
                    <a:pt x="152" y="143"/>
                  </a:lnTo>
                  <a:lnTo>
                    <a:pt x="151" y="145"/>
                  </a:lnTo>
                  <a:lnTo>
                    <a:pt x="151" y="149"/>
                  </a:lnTo>
                  <a:lnTo>
                    <a:pt x="148" y="150"/>
                  </a:lnTo>
                  <a:lnTo>
                    <a:pt x="147" y="153"/>
                  </a:lnTo>
                  <a:lnTo>
                    <a:pt x="144" y="158"/>
                  </a:lnTo>
                  <a:lnTo>
                    <a:pt x="137" y="167"/>
                  </a:lnTo>
                  <a:lnTo>
                    <a:pt x="124" y="173"/>
                  </a:lnTo>
                  <a:lnTo>
                    <a:pt x="118" y="176"/>
                  </a:lnTo>
                  <a:lnTo>
                    <a:pt x="113" y="178"/>
                  </a:lnTo>
                  <a:lnTo>
                    <a:pt x="98" y="181"/>
                  </a:lnTo>
                  <a:lnTo>
                    <a:pt x="89" y="181"/>
                  </a:lnTo>
                  <a:lnTo>
                    <a:pt x="84" y="181"/>
                  </a:lnTo>
                  <a:lnTo>
                    <a:pt x="82" y="181"/>
                  </a:lnTo>
                  <a:lnTo>
                    <a:pt x="80" y="181"/>
                  </a:lnTo>
                  <a:lnTo>
                    <a:pt x="80" y="182"/>
                  </a:lnTo>
                  <a:lnTo>
                    <a:pt x="1" y="183"/>
                  </a:lnTo>
                  <a:lnTo>
                    <a:pt x="0" y="1"/>
                  </a:lnTo>
                  <a:lnTo>
                    <a:pt x="70" y="0"/>
                  </a:lnTo>
                  <a:lnTo>
                    <a:pt x="88" y="0"/>
                  </a:lnTo>
                  <a:lnTo>
                    <a:pt x="103" y="1"/>
                  </a:lnTo>
                  <a:lnTo>
                    <a:pt x="123" y="7"/>
                  </a:lnTo>
                  <a:lnTo>
                    <a:pt x="132" y="13"/>
                  </a:lnTo>
                  <a:lnTo>
                    <a:pt x="138" y="22"/>
                  </a:lnTo>
                  <a:lnTo>
                    <a:pt x="142" y="31"/>
                  </a:lnTo>
                  <a:lnTo>
                    <a:pt x="143" y="42"/>
                  </a:lnTo>
                  <a:lnTo>
                    <a:pt x="142" y="47"/>
                  </a:lnTo>
                  <a:lnTo>
                    <a:pt x="141" y="50"/>
                  </a:lnTo>
                  <a:lnTo>
                    <a:pt x="141" y="54"/>
                  </a:lnTo>
                  <a:lnTo>
                    <a:pt x="138" y="59"/>
                  </a:lnTo>
                  <a:lnTo>
                    <a:pt x="136" y="65"/>
                  </a:lnTo>
                  <a:lnTo>
                    <a:pt x="131" y="69"/>
                  </a:lnTo>
                  <a:lnTo>
                    <a:pt x="127" y="74"/>
                  </a:lnTo>
                  <a:lnTo>
                    <a:pt x="117" y="81"/>
                  </a:lnTo>
                  <a:lnTo>
                    <a:pt x="124" y="83"/>
                  </a:lnTo>
                  <a:lnTo>
                    <a:pt x="132" y="86"/>
                  </a:lnTo>
                  <a:lnTo>
                    <a:pt x="138" y="90"/>
                  </a:lnTo>
                  <a:lnTo>
                    <a:pt x="144" y="96"/>
                  </a:lnTo>
                  <a:lnTo>
                    <a:pt x="148" y="101"/>
                  </a:lnTo>
                  <a:lnTo>
                    <a:pt x="152" y="109"/>
                  </a:lnTo>
                  <a:lnTo>
                    <a:pt x="155" y="116"/>
                  </a:lnTo>
                  <a:lnTo>
                    <a:pt x="157" y="127"/>
                  </a:lnTo>
                  <a:close/>
                  <a:moveTo>
                    <a:pt x="95" y="51"/>
                  </a:moveTo>
                  <a:lnTo>
                    <a:pt x="93" y="42"/>
                  </a:lnTo>
                  <a:lnTo>
                    <a:pt x="89" y="37"/>
                  </a:lnTo>
                  <a:lnTo>
                    <a:pt x="85" y="35"/>
                  </a:lnTo>
                  <a:lnTo>
                    <a:pt x="72" y="34"/>
                  </a:lnTo>
                  <a:lnTo>
                    <a:pt x="61" y="32"/>
                  </a:lnTo>
                  <a:lnTo>
                    <a:pt x="50" y="32"/>
                  </a:lnTo>
                  <a:lnTo>
                    <a:pt x="46" y="32"/>
                  </a:lnTo>
                  <a:lnTo>
                    <a:pt x="46" y="71"/>
                  </a:lnTo>
                  <a:lnTo>
                    <a:pt x="54" y="71"/>
                  </a:lnTo>
                  <a:lnTo>
                    <a:pt x="73" y="71"/>
                  </a:lnTo>
                  <a:lnTo>
                    <a:pt x="75" y="70"/>
                  </a:lnTo>
                  <a:lnTo>
                    <a:pt x="79" y="70"/>
                  </a:lnTo>
                  <a:lnTo>
                    <a:pt x="82" y="69"/>
                  </a:lnTo>
                  <a:lnTo>
                    <a:pt x="85" y="69"/>
                  </a:lnTo>
                  <a:lnTo>
                    <a:pt x="87" y="66"/>
                  </a:lnTo>
                  <a:lnTo>
                    <a:pt x="89" y="65"/>
                  </a:lnTo>
                  <a:lnTo>
                    <a:pt x="90" y="62"/>
                  </a:lnTo>
                  <a:lnTo>
                    <a:pt x="93" y="61"/>
                  </a:lnTo>
                  <a:lnTo>
                    <a:pt x="94" y="56"/>
                  </a:lnTo>
                  <a:lnTo>
                    <a:pt x="95" y="51"/>
                  </a:lnTo>
                  <a:close/>
                  <a:moveTo>
                    <a:pt x="108" y="125"/>
                  </a:moveTo>
                  <a:lnTo>
                    <a:pt x="105" y="116"/>
                  </a:lnTo>
                  <a:lnTo>
                    <a:pt x="103" y="111"/>
                  </a:lnTo>
                  <a:lnTo>
                    <a:pt x="98" y="108"/>
                  </a:lnTo>
                  <a:lnTo>
                    <a:pt x="92" y="105"/>
                  </a:lnTo>
                  <a:lnTo>
                    <a:pt x="85" y="103"/>
                  </a:lnTo>
                  <a:lnTo>
                    <a:pt x="77" y="103"/>
                  </a:lnTo>
                  <a:lnTo>
                    <a:pt x="56" y="103"/>
                  </a:lnTo>
                  <a:lnTo>
                    <a:pt x="46" y="103"/>
                  </a:lnTo>
                  <a:lnTo>
                    <a:pt x="48" y="148"/>
                  </a:lnTo>
                  <a:lnTo>
                    <a:pt x="50" y="148"/>
                  </a:lnTo>
                  <a:lnTo>
                    <a:pt x="59" y="148"/>
                  </a:lnTo>
                  <a:lnTo>
                    <a:pt x="67" y="148"/>
                  </a:lnTo>
                  <a:lnTo>
                    <a:pt x="79" y="148"/>
                  </a:lnTo>
                  <a:lnTo>
                    <a:pt x="87" y="147"/>
                  </a:lnTo>
                  <a:lnTo>
                    <a:pt x="87" y="145"/>
                  </a:lnTo>
                  <a:lnTo>
                    <a:pt x="88" y="145"/>
                  </a:lnTo>
                  <a:lnTo>
                    <a:pt x="90" y="145"/>
                  </a:lnTo>
                  <a:lnTo>
                    <a:pt x="95" y="145"/>
                  </a:lnTo>
                  <a:lnTo>
                    <a:pt x="100" y="140"/>
                  </a:lnTo>
                  <a:lnTo>
                    <a:pt x="105" y="137"/>
                  </a:lnTo>
                  <a:lnTo>
                    <a:pt x="105" y="133"/>
                  </a:lnTo>
                  <a:lnTo>
                    <a:pt x="107" y="130"/>
                  </a:lnTo>
                  <a:lnTo>
                    <a:pt x="108" y="1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6"/>
            <p:cNvSpPr/>
            <p:nvPr/>
          </p:nvSpPr>
          <p:spPr>
            <a:xfrm>
              <a:off x="2290" y="2618"/>
              <a:ext cx="32" cy="35"/>
            </a:xfrm>
            <a:custGeom>
              <a:avLst/>
              <a:gdLst/>
              <a:ahLst/>
              <a:cxnLst/>
              <a:rect l="l" t="t" r="r" b="b"/>
              <a:pathLst>
                <a:path w="150" h="145" extrusionOk="0">
                  <a:moveTo>
                    <a:pt x="150" y="72"/>
                  </a:moveTo>
                  <a:lnTo>
                    <a:pt x="149" y="88"/>
                  </a:lnTo>
                  <a:lnTo>
                    <a:pt x="145" y="103"/>
                  </a:lnTo>
                  <a:lnTo>
                    <a:pt x="139" y="115"/>
                  </a:lnTo>
                  <a:lnTo>
                    <a:pt x="135" y="120"/>
                  </a:lnTo>
                  <a:lnTo>
                    <a:pt x="132" y="126"/>
                  </a:lnTo>
                  <a:lnTo>
                    <a:pt x="121" y="134"/>
                  </a:lnTo>
                  <a:lnTo>
                    <a:pt x="108" y="140"/>
                  </a:lnTo>
                  <a:lnTo>
                    <a:pt x="93" y="144"/>
                  </a:lnTo>
                  <a:lnTo>
                    <a:pt x="85" y="144"/>
                  </a:lnTo>
                  <a:lnTo>
                    <a:pt x="77" y="145"/>
                  </a:lnTo>
                  <a:lnTo>
                    <a:pt x="58" y="144"/>
                  </a:lnTo>
                  <a:lnTo>
                    <a:pt x="44" y="140"/>
                  </a:lnTo>
                  <a:lnTo>
                    <a:pt x="31" y="134"/>
                  </a:lnTo>
                  <a:lnTo>
                    <a:pt x="20" y="128"/>
                  </a:lnTo>
                  <a:lnTo>
                    <a:pt x="12" y="116"/>
                  </a:lnTo>
                  <a:lnTo>
                    <a:pt x="5" y="104"/>
                  </a:lnTo>
                  <a:lnTo>
                    <a:pt x="2" y="89"/>
                  </a:lnTo>
                  <a:lnTo>
                    <a:pt x="0" y="74"/>
                  </a:lnTo>
                  <a:lnTo>
                    <a:pt x="0" y="56"/>
                  </a:lnTo>
                  <a:lnTo>
                    <a:pt x="4" y="42"/>
                  </a:lnTo>
                  <a:lnTo>
                    <a:pt x="10" y="30"/>
                  </a:lnTo>
                  <a:lnTo>
                    <a:pt x="19" y="21"/>
                  </a:lnTo>
                  <a:lnTo>
                    <a:pt x="29" y="11"/>
                  </a:lnTo>
                  <a:lnTo>
                    <a:pt x="43" y="5"/>
                  </a:lnTo>
                  <a:lnTo>
                    <a:pt x="57" y="1"/>
                  </a:lnTo>
                  <a:lnTo>
                    <a:pt x="76" y="0"/>
                  </a:lnTo>
                  <a:lnTo>
                    <a:pt x="92" y="1"/>
                  </a:lnTo>
                  <a:lnTo>
                    <a:pt x="107" y="5"/>
                  </a:lnTo>
                  <a:lnTo>
                    <a:pt x="120" y="11"/>
                  </a:lnTo>
                  <a:lnTo>
                    <a:pt x="131" y="20"/>
                  </a:lnTo>
                  <a:lnTo>
                    <a:pt x="139" y="28"/>
                  </a:lnTo>
                  <a:lnTo>
                    <a:pt x="145" y="41"/>
                  </a:lnTo>
                  <a:lnTo>
                    <a:pt x="149" y="55"/>
                  </a:lnTo>
                  <a:lnTo>
                    <a:pt x="150" y="72"/>
                  </a:lnTo>
                  <a:close/>
                  <a:moveTo>
                    <a:pt x="97" y="106"/>
                  </a:moveTo>
                  <a:lnTo>
                    <a:pt x="97" y="104"/>
                  </a:lnTo>
                  <a:lnTo>
                    <a:pt x="97" y="103"/>
                  </a:lnTo>
                  <a:lnTo>
                    <a:pt x="98" y="103"/>
                  </a:lnTo>
                  <a:lnTo>
                    <a:pt x="101" y="100"/>
                  </a:lnTo>
                  <a:lnTo>
                    <a:pt x="103" y="94"/>
                  </a:lnTo>
                  <a:lnTo>
                    <a:pt x="103" y="89"/>
                  </a:lnTo>
                  <a:lnTo>
                    <a:pt x="103" y="86"/>
                  </a:lnTo>
                  <a:lnTo>
                    <a:pt x="103" y="85"/>
                  </a:lnTo>
                  <a:lnTo>
                    <a:pt x="105" y="85"/>
                  </a:lnTo>
                  <a:lnTo>
                    <a:pt x="105" y="74"/>
                  </a:lnTo>
                  <a:lnTo>
                    <a:pt x="103" y="61"/>
                  </a:lnTo>
                  <a:lnTo>
                    <a:pt x="102" y="52"/>
                  </a:lnTo>
                  <a:lnTo>
                    <a:pt x="100" y="45"/>
                  </a:lnTo>
                  <a:lnTo>
                    <a:pt x="96" y="40"/>
                  </a:lnTo>
                  <a:lnTo>
                    <a:pt x="91" y="35"/>
                  </a:lnTo>
                  <a:lnTo>
                    <a:pt x="87" y="32"/>
                  </a:lnTo>
                  <a:lnTo>
                    <a:pt x="76" y="31"/>
                  </a:lnTo>
                  <a:lnTo>
                    <a:pt x="64" y="32"/>
                  </a:lnTo>
                  <a:lnTo>
                    <a:pt x="54" y="39"/>
                  </a:lnTo>
                  <a:lnTo>
                    <a:pt x="48" y="54"/>
                  </a:lnTo>
                  <a:lnTo>
                    <a:pt x="46" y="62"/>
                  </a:lnTo>
                  <a:lnTo>
                    <a:pt x="46" y="75"/>
                  </a:lnTo>
                  <a:lnTo>
                    <a:pt x="49" y="94"/>
                  </a:lnTo>
                  <a:lnTo>
                    <a:pt x="51" y="101"/>
                  </a:lnTo>
                  <a:lnTo>
                    <a:pt x="54" y="108"/>
                  </a:lnTo>
                  <a:lnTo>
                    <a:pt x="64" y="113"/>
                  </a:lnTo>
                  <a:lnTo>
                    <a:pt x="70" y="114"/>
                  </a:lnTo>
                  <a:lnTo>
                    <a:pt x="77" y="115"/>
                  </a:lnTo>
                  <a:lnTo>
                    <a:pt x="82" y="114"/>
                  </a:lnTo>
                  <a:lnTo>
                    <a:pt x="85" y="113"/>
                  </a:lnTo>
                  <a:lnTo>
                    <a:pt x="88" y="113"/>
                  </a:lnTo>
                  <a:lnTo>
                    <a:pt x="92" y="110"/>
                  </a:lnTo>
                  <a:lnTo>
                    <a:pt x="97" y="10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6"/>
            <p:cNvSpPr/>
            <p:nvPr/>
          </p:nvSpPr>
          <p:spPr>
            <a:xfrm>
              <a:off x="2326" y="2617"/>
              <a:ext cx="32" cy="36"/>
            </a:xfrm>
            <a:custGeom>
              <a:avLst/>
              <a:gdLst/>
              <a:ahLst/>
              <a:cxnLst/>
              <a:rect l="l" t="t" r="r" b="b"/>
              <a:pathLst>
                <a:path w="150" h="146" extrusionOk="0">
                  <a:moveTo>
                    <a:pt x="150" y="73"/>
                  </a:moveTo>
                  <a:lnTo>
                    <a:pt x="149" y="88"/>
                  </a:lnTo>
                  <a:lnTo>
                    <a:pt x="145" y="103"/>
                  </a:lnTo>
                  <a:lnTo>
                    <a:pt x="139" y="116"/>
                  </a:lnTo>
                  <a:lnTo>
                    <a:pt x="135" y="121"/>
                  </a:lnTo>
                  <a:lnTo>
                    <a:pt x="132" y="127"/>
                  </a:lnTo>
                  <a:lnTo>
                    <a:pt x="121" y="135"/>
                  </a:lnTo>
                  <a:lnTo>
                    <a:pt x="108" y="141"/>
                  </a:lnTo>
                  <a:lnTo>
                    <a:pt x="93" y="145"/>
                  </a:lnTo>
                  <a:lnTo>
                    <a:pt x="85" y="145"/>
                  </a:lnTo>
                  <a:lnTo>
                    <a:pt x="77" y="146"/>
                  </a:lnTo>
                  <a:lnTo>
                    <a:pt x="58" y="145"/>
                  </a:lnTo>
                  <a:lnTo>
                    <a:pt x="44" y="141"/>
                  </a:lnTo>
                  <a:lnTo>
                    <a:pt x="30" y="135"/>
                  </a:lnTo>
                  <a:lnTo>
                    <a:pt x="20" y="128"/>
                  </a:lnTo>
                  <a:lnTo>
                    <a:pt x="12" y="117"/>
                  </a:lnTo>
                  <a:lnTo>
                    <a:pt x="5" y="105"/>
                  </a:lnTo>
                  <a:lnTo>
                    <a:pt x="2" y="90"/>
                  </a:lnTo>
                  <a:lnTo>
                    <a:pt x="0" y="74"/>
                  </a:lnTo>
                  <a:lnTo>
                    <a:pt x="0" y="57"/>
                  </a:lnTo>
                  <a:lnTo>
                    <a:pt x="4" y="43"/>
                  </a:lnTo>
                  <a:lnTo>
                    <a:pt x="10" y="30"/>
                  </a:lnTo>
                  <a:lnTo>
                    <a:pt x="19" y="22"/>
                  </a:lnTo>
                  <a:lnTo>
                    <a:pt x="29" y="12"/>
                  </a:lnTo>
                  <a:lnTo>
                    <a:pt x="43" y="5"/>
                  </a:lnTo>
                  <a:lnTo>
                    <a:pt x="57" y="2"/>
                  </a:lnTo>
                  <a:lnTo>
                    <a:pt x="76" y="0"/>
                  </a:lnTo>
                  <a:lnTo>
                    <a:pt x="92" y="2"/>
                  </a:lnTo>
                  <a:lnTo>
                    <a:pt x="107" y="5"/>
                  </a:lnTo>
                  <a:lnTo>
                    <a:pt x="120" y="12"/>
                  </a:lnTo>
                  <a:lnTo>
                    <a:pt x="131" y="20"/>
                  </a:lnTo>
                  <a:lnTo>
                    <a:pt x="139" y="29"/>
                  </a:lnTo>
                  <a:lnTo>
                    <a:pt x="145" y="42"/>
                  </a:lnTo>
                  <a:lnTo>
                    <a:pt x="149" y="56"/>
                  </a:lnTo>
                  <a:lnTo>
                    <a:pt x="150" y="73"/>
                  </a:lnTo>
                  <a:close/>
                  <a:moveTo>
                    <a:pt x="97" y="107"/>
                  </a:moveTo>
                  <a:lnTo>
                    <a:pt x="97" y="105"/>
                  </a:lnTo>
                  <a:lnTo>
                    <a:pt x="97" y="103"/>
                  </a:lnTo>
                  <a:lnTo>
                    <a:pt x="98" y="103"/>
                  </a:lnTo>
                  <a:lnTo>
                    <a:pt x="101" y="101"/>
                  </a:lnTo>
                  <a:lnTo>
                    <a:pt x="103" y="95"/>
                  </a:lnTo>
                  <a:lnTo>
                    <a:pt x="103" y="90"/>
                  </a:lnTo>
                  <a:lnTo>
                    <a:pt x="103" y="87"/>
                  </a:lnTo>
                  <a:lnTo>
                    <a:pt x="103" y="86"/>
                  </a:lnTo>
                  <a:lnTo>
                    <a:pt x="105" y="86"/>
                  </a:lnTo>
                  <a:lnTo>
                    <a:pt x="105" y="74"/>
                  </a:lnTo>
                  <a:lnTo>
                    <a:pt x="103" y="62"/>
                  </a:lnTo>
                  <a:lnTo>
                    <a:pt x="102" y="53"/>
                  </a:lnTo>
                  <a:lnTo>
                    <a:pt x="100" y="46"/>
                  </a:lnTo>
                  <a:lnTo>
                    <a:pt x="96" y="41"/>
                  </a:lnTo>
                  <a:lnTo>
                    <a:pt x="91" y="35"/>
                  </a:lnTo>
                  <a:lnTo>
                    <a:pt x="87" y="33"/>
                  </a:lnTo>
                  <a:lnTo>
                    <a:pt x="76" y="32"/>
                  </a:lnTo>
                  <a:lnTo>
                    <a:pt x="64" y="33"/>
                  </a:lnTo>
                  <a:lnTo>
                    <a:pt x="54" y="39"/>
                  </a:lnTo>
                  <a:lnTo>
                    <a:pt x="48" y="54"/>
                  </a:lnTo>
                  <a:lnTo>
                    <a:pt x="46" y="63"/>
                  </a:lnTo>
                  <a:lnTo>
                    <a:pt x="46" y="76"/>
                  </a:lnTo>
                  <a:lnTo>
                    <a:pt x="49" y="95"/>
                  </a:lnTo>
                  <a:lnTo>
                    <a:pt x="51" y="102"/>
                  </a:lnTo>
                  <a:lnTo>
                    <a:pt x="54" y="108"/>
                  </a:lnTo>
                  <a:lnTo>
                    <a:pt x="64" y="113"/>
                  </a:lnTo>
                  <a:lnTo>
                    <a:pt x="69" y="115"/>
                  </a:lnTo>
                  <a:lnTo>
                    <a:pt x="77" y="116"/>
                  </a:lnTo>
                  <a:lnTo>
                    <a:pt x="82" y="115"/>
                  </a:lnTo>
                  <a:lnTo>
                    <a:pt x="85" y="113"/>
                  </a:lnTo>
                  <a:lnTo>
                    <a:pt x="88" y="113"/>
                  </a:lnTo>
                  <a:lnTo>
                    <a:pt x="92" y="111"/>
                  </a:lnTo>
                  <a:lnTo>
                    <a:pt x="97" y="10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6"/>
            <p:cNvSpPr/>
            <p:nvPr/>
          </p:nvSpPr>
          <p:spPr>
            <a:xfrm>
              <a:off x="2365" y="2604"/>
              <a:ext cx="31" cy="47"/>
            </a:xfrm>
            <a:custGeom>
              <a:avLst/>
              <a:gdLst/>
              <a:ahLst/>
              <a:cxnLst/>
              <a:rect l="l" t="t" r="r" b="b"/>
              <a:pathLst>
                <a:path w="147" h="192" extrusionOk="0">
                  <a:moveTo>
                    <a:pt x="147" y="191"/>
                  </a:moveTo>
                  <a:lnTo>
                    <a:pt x="95" y="191"/>
                  </a:lnTo>
                  <a:lnTo>
                    <a:pt x="56" y="130"/>
                  </a:lnTo>
                  <a:lnTo>
                    <a:pt x="45" y="146"/>
                  </a:lnTo>
                  <a:lnTo>
                    <a:pt x="45" y="191"/>
                  </a:lnTo>
                  <a:lnTo>
                    <a:pt x="1" y="192"/>
                  </a:lnTo>
                  <a:lnTo>
                    <a:pt x="0" y="1"/>
                  </a:lnTo>
                  <a:lnTo>
                    <a:pt x="44" y="0"/>
                  </a:lnTo>
                  <a:lnTo>
                    <a:pt x="44" y="114"/>
                  </a:lnTo>
                  <a:lnTo>
                    <a:pt x="90" y="54"/>
                  </a:lnTo>
                  <a:lnTo>
                    <a:pt x="142" y="54"/>
                  </a:lnTo>
                  <a:lnTo>
                    <a:pt x="93" y="113"/>
                  </a:lnTo>
                  <a:lnTo>
                    <a:pt x="147" y="19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6"/>
            <p:cNvSpPr/>
            <p:nvPr/>
          </p:nvSpPr>
          <p:spPr>
            <a:xfrm>
              <a:off x="2401" y="2639"/>
              <a:ext cx="9" cy="12"/>
            </a:xfrm>
            <a:custGeom>
              <a:avLst/>
              <a:gdLst/>
              <a:ahLst/>
              <a:cxnLst/>
              <a:rect l="l" t="t" r="r" b="b"/>
              <a:pathLst>
                <a:path w="46" h="49" extrusionOk="0">
                  <a:moveTo>
                    <a:pt x="46" y="48"/>
                  </a:moveTo>
                  <a:lnTo>
                    <a:pt x="0" y="49"/>
                  </a:lnTo>
                  <a:lnTo>
                    <a:pt x="0" y="1"/>
                  </a:lnTo>
                  <a:lnTo>
                    <a:pt x="46" y="0"/>
                  </a:lnTo>
                  <a:lnTo>
                    <a:pt x="46" y="4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6"/>
            <p:cNvSpPr/>
            <p:nvPr/>
          </p:nvSpPr>
          <p:spPr>
            <a:xfrm>
              <a:off x="2419" y="2616"/>
              <a:ext cx="31" cy="47"/>
            </a:xfrm>
            <a:custGeom>
              <a:avLst/>
              <a:gdLst/>
              <a:ahLst/>
              <a:cxnLst/>
              <a:rect l="l" t="t" r="r" b="b"/>
              <a:pathLst>
                <a:path w="144" h="192" extrusionOk="0">
                  <a:moveTo>
                    <a:pt x="144" y="70"/>
                  </a:moveTo>
                  <a:lnTo>
                    <a:pt x="142" y="85"/>
                  </a:lnTo>
                  <a:lnTo>
                    <a:pt x="140" y="100"/>
                  </a:lnTo>
                  <a:lnTo>
                    <a:pt x="137" y="103"/>
                  </a:lnTo>
                  <a:lnTo>
                    <a:pt x="136" y="103"/>
                  </a:lnTo>
                  <a:lnTo>
                    <a:pt x="136" y="104"/>
                  </a:lnTo>
                  <a:lnTo>
                    <a:pt x="136" y="106"/>
                  </a:lnTo>
                  <a:lnTo>
                    <a:pt x="134" y="113"/>
                  </a:lnTo>
                  <a:lnTo>
                    <a:pt x="126" y="124"/>
                  </a:lnTo>
                  <a:lnTo>
                    <a:pt x="116" y="131"/>
                  </a:lnTo>
                  <a:lnTo>
                    <a:pt x="106" y="138"/>
                  </a:lnTo>
                  <a:lnTo>
                    <a:pt x="93" y="142"/>
                  </a:lnTo>
                  <a:lnTo>
                    <a:pt x="87" y="142"/>
                  </a:lnTo>
                  <a:lnTo>
                    <a:pt x="82" y="143"/>
                  </a:lnTo>
                  <a:lnTo>
                    <a:pt x="71" y="142"/>
                  </a:lnTo>
                  <a:lnTo>
                    <a:pt x="62" y="140"/>
                  </a:lnTo>
                  <a:lnTo>
                    <a:pt x="57" y="138"/>
                  </a:lnTo>
                  <a:lnTo>
                    <a:pt x="55" y="137"/>
                  </a:lnTo>
                  <a:lnTo>
                    <a:pt x="53" y="137"/>
                  </a:lnTo>
                  <a:lnTo>
                    <a:pt x="46" y="134"/>
                  </a:lnTo>
                  <a:lnTo>
                    <a:pt x="46" y="191"/>
                  </a:lnTo>
                  <a:lnTo>
                    <a:pt x="2" y="192"/>
                  </a:lnTo>
                  <a:lnTo>
                    <a:pt x="0" y="5"/>
                  </a:lnTo>
                  <a:lnTo>
                    <a:pt x="44" y="3"/>
                  </a:lnTo>
                  <a:lnTo>
                    <a:pt x="44" y="17"/>
                  </a:lnTo>
                  <a:lnTo>
                    <a:pt x="65" y="5"/>
                  </a:lnTo>
                  <a:lnTo>
                    <a:pt x="76" y="1"/>
                  </a:lnTo>
                  <a:lnTo>
                    <a:pt x="90" y="0"/>
                  </a:lnTo>
                  <a:lnTo>
                    <a:pt x="101" y="0"/>
                  </a:lnTo>
                  <a:lnTo>
                    <a:pt x="111" y="3"/>
                  </a:lnTo>
                  <a:lnTo>
                    <a:pt x="120" y="10"/>
                  </a:lnTo>
                  <a:lnTo>
                    <a:pt x="129" y="18"/>
                  </a:lnTo>
                  <a:lnTo>
                    <a:pt x="135" y="27"/>
                  </a:lnTo>
                  <a:lnTo>
                    <a:pt x="140" y="40"/>
                  </a:lnTo>
                  <a:lnTo>
                    <a:pt x="142" y="54"/>
                  </a:lnTo>
                  <a:lnTo>
                    <a:pt x="144" y="70"/>
                  </a:lnTo>
                  <a:close/>
                  <a:moveTo>
                    <a:pt x="98" y="71"/>
                  </a:moveTo>
                  <a:lnTo>
                    <a:pt x="97" y="61"/>
                  </a:lnTo>
                  <a:lnTo>
                    <a:pt x="96" y="54"/>
                  </a:lnTo>
                  <a:lnTo>
                    <a:pt x="93" y="46"/>
                  </a:lnTo>
                  <a:lnTo>
                    <a:pt x="91" y="41"/>
                  </a:lnTo>
                  <a:lnTo>
                    <a:pt x="86" y="36"/>
                  </a:lnTo>
                  <a:lnTo>
                    <a:pt x="82" y="33"/>
                  </a:lnTo>
                  <a:lnTo>
                    <a:pt x="70" y="32"/>
                  </a:lnTo>
                  <a:lnTo>
                    <a:pt x="57" y="35"/>
                  </a:lnTo>
                  <a:lnTo>
                    <a:pt x="44" y="40"/>
                  </a:lnTo>
                  <a:lnTo>
                    <a:pt x="46" y="109"/>
                  </a:lnTo>
                  <a:lnTo>
                    <a:pt x="55" y="111"/>
                  </a:lnTo>
                  <a:lnTo>
                    <a:pt x="65" y="111"/>
                  </a:lnTo>
                  <a:lnTo>
                    <a:pt x="72" y="110"/>
                  </a:lnTo>
                  <a:lnTo>
                    <a:pt x="80" y="109"/>
                  </a:lnTo>
                  <a:lnTo>
                    <a:pt x="85" y="105"/>
                  </a:lnTo>
                  <a:lnTo>
                    <a:pt x="87" y="103"/>
                  </a:lnTo>
                  <a:lnTo>
                    <a:pt x="87" y="101"/>
                  </a:lnTo>
                  <a:lnTo>
                    <a:pt x="88" y="101"/>
                  </a:lnTo>
                  <a:lnTo>
                    <a:pt x="91" y="101"/>
                  </a:lnTo>
                  <a:lnTo>
                    <a:pt x="93" y="95"/>
                  </a:lnTo>
                  <a:lnTo>
                    <a:pt x="96" y="89"/>
                  </a:lnTo>
                  <a:lnTo>
                    <a:pt x="96" y="84"/>
                  </a:lnTo>
                  <a:lnTo>
                    <a:pt x="96" y="81"/>
                  </a:lnTo>
                  <a:lnTo>
                    <a:pt x="96" y="80"/>
                  </a:lnTo>
                  <a:lnTo>
                    <a:pt x="97" y="80"/>
                  </a:lnTo>
                  <a:lnTo>
                    <a:pt x="97" y="75"/>
                  </a:lnTo>
                  <a:lnTo>
                    <a:pt x="97" y="72"/>
                  </a:lnTo>
                  <a:lnTo>
                    <a:pt x="97" y="71"/>
                  </a:lnTo>
                  <a:lnTo>
                    <a:pt x="98" y="7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6"/>
            <p:cNvSpPr/>
            <p:nvPr/>
          </p:nvSpPr>
          <p:spPr>
            <a:xfrm>
              <a:off x="2454" y="2604"/>
              <a:ext cx="31" cy="47"/>
            </a:xfrm>
            <a:custGeom>
              <a:avLst/>
              <a:gdLst/>
              <a:ahLst/>
              <a:cxnLst/>
              <a:rect l="l" t="t" r="r" b="b"/>
              <a:pathLst>
                <a:path w="145" h="195" extrusionOk="0">
                  <a:moveTo>
                    <a:pt x="145" y="191"/>
                  </a:moveTo>
                  <a:lnTo>
                    <a:pt x="101" y="191"/>
                  </a:lnTo>
                  <a:lnTo>
                    <a:pt x="101" y="177"/>
                  </a:lnTo>
                  <a:lnTo>
                    <a:pt x="89" y="185"/>
                  </a:lnTo>
                  <a:lnTo>
                    <a:pt x="79" y="191"/>
                  </a:lnTo>
                  <a:lnTo>
                    <a:pt x="68" y="194"/>
                  </a:lnTo>
                  <a:lnTo>
                    <a:pt x="62" y="194"/>
                  </a:lnTo>
                  <a:lnTo>
                    <a:pt x="57" y="195"/>
                  </a:lnTo>
                  <a:lnTo>
                    <a:pt x="44" y="194"/>
                  </a:lnTo>
                  <a:lnTo>
                    <a:pt x="34" y="190"/>
                  </a:lnTo>
                  <a:lnTo>
                    <a:pt x="24" y="183"/>
                  </a:lnTo>
                  <a:lnTo>
                    <a:pt x="16" y="177"/>
                  </a:lnTo>
                  <a:lnTo>
                    <a:pt x="9" y="166"/>
                  </a:lnTo>
                  <a:lnTo>
                    <a:pt x="4" y="153"/>
                  </a:lnTo>
                  <a:lnTo>
                    <a:pt x="0" y="140"/>
                  </a:lnTo>
                  <a:lnTo>
                    <a:pt x="0" y="124"/>
                  </a:lnTo>
                  <a:lnTo>
                    <a:pt x="1" y="107"/>
                  </a:lnTo>
                  <a:lnTo>
                    <a:pt x="5" y="93"/>
                  </a:lnTo>
                  <a:lnTo>
                    <a:pt x="10" y="80"/>
                  </a:lnTo>
                  <a:lnTo>
                    <a:pt x="19" y="70"/>
                  </a:lnTo>
                  <a:lnTo>
                    <a:pt x="28" y="62"/>
                  </a:lnTo>
                  <a:lnTo>
                    <a:pt x="39" y="57"/>
                  </a:lnTo>
                  <a:lnTo>
                    <a:pt x="63" y="50"/>
                  </a:lnTo>
                  <a:lnTo>
                    <a:pt x="74" y="50"/>
                  </a:lnTo>
                  <a:lnTo>
                    <a:pt x="83" y="53"/>
                  </a:lnTo>
                  <a:lnTo>
                    <a:pt x="99" y="59"/>
                  </a:lnTo>
                  <a:lnTo>
                    <a:pt x="99" y="0"/>
                  </a:lnTo>
                  <a:lnTo>
                    <a:pt x="143" y="0"/>
                  </a:lnTo>
                  <a:lnTo>
                    <a:pt x="145" y="191"/>
                  </a:lnTo>
                  <a:close/>
                  <a:moveTo>
                    <a:pt x="101" y="153"/>
                  </a:moveTo>
                  <a:lnTo>
                    <a:pt x="99" y="85"/>
                  </a:lnTo>
                  <a:lnTo>
                    <a:pt x="89" y="83"/>
                  </a:lnTo>
                  <a:lnTo>
                    <a:pt x="81" y="82"/>
                  </a:lnTo>
                  <a:lnTo>
                    <a:pt x="64" y="84"/>
                  </a:lnTo>
                  <a:lnTo>
                    <a:pt x="58" y="87"/>
                  </a:lnTo>
                  <a:lnTo>
                    <a:pt x="54" y="93"/>
                  </a:lnTo>
                  <a:lnTo>
                    <a:pt x="49" y="98"/>
                  </a:lnTo>
                  <a:lnTo>
                    <a:pt x="47" y="106"/>
                  </a:lnTo>
                  <a:lnTo>
                    <a:pt x="45" y="124"/>
                  </a:lnTo>
                  <a:lnTo>
                    <a:pt x="45" y="133"/>
                  </a:lnTo>
                  <a:lnTo>
                    <a:pt x="47" y="141"/>
                  </a:lnTo>
                  <a:lnTo>
                    <a:pt x="53" y="153"/>
                  </a:lnTo>
                  <a:lnTo>
                    <a:pt x="62" y="158"/>
                  </a:lnTo>
                  <a:lnTo>
                    <a:pt x="76" y="161"/>
                  </a:lnTo>
                  <a:lnTo>
                    <a:pt x="88" y="160"/>
                  </a:lnTo>
                  <a:lnTo>
                    <a:pt x="91" y="157"/>
                  </a:lnTo>
                  <a:lnTo>
                    <a:pt x="91" y="156"/>
                  </a:lnTo>
                  <a:lnTo>
                    <a:pt x="92" y="156"/>
                  </a:lnTo>
                  <a:lnTo>
                    <a:pt x="94" y="156"/>
                  </a:lnTo>
                  <a:lnTo>
                    <a:pt x="101" y="1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6"/>
            <p:cNvSpPr/>
            <p:nvPr/>
          </p:nvSpPr>
          <p:spPr>
            <a:xfrm>
              <a:off x="2490" y="2603"/>
              <a:ext cx="22" cy="47"/>
            </a:xfrm>
            <a:custGeom>
              <a:avLst/>
              <a:gdLst/>
              <a:ahLst/>
              <a:cxnLst/>
              <a:rect l="l" t="t" r="r" b="b"/>
              <a:pathLst>
                <a:path w="105" h="193" extrusionOk="0">
                  <a:moveTo>
                    <a:pt x="105" y="33"/>
                  </a:moveTo>
                  <a:lnTo>
                    <a:pt x="102" y="33"/>
                  </a:lnTo>
                  <a:lnTo>
                    <a:pt x="94" y="32"/>
                  </a:lnTo>
                  <a:lnTo>
                    <a:pt x="84" y="31"/>
                  </a:lnTo>
                  <a:lnTo>
                    <a:pt x="73" y="31"/>
                  </a:lnTo>
                  <a:lnTo>
                    <a:pt x="66" y="35"/>
                  </a:lnTo>
                  <a:lnTo>
                    <a:pt x="63" y="41"/>
                  </a:lnTo>
                  <a:lnTo>
                    <a:pt x="61" y="54"/>
                  </a:lnTo>
                  <a:lnTo>
                    <a:pt x="61" y="55"/>
                  </a:lnTo>
                  <a:lnTo>
                    <a:pt x="95" y="55"/>
                  </a:lnTo>
                  <a:lnTo>
                    <a:pt x="95" y="84"/>
                  </a:lnTo>
                  <a:lnTo>
                    <a:pt x="63" y="84"/>
                  </a:lnTo>
                  <a:lnTo>
                    <a:pt x="64" y="192"/>
                  </a:lnTo>
                  <a:lnTo>
                    <a:pt x="20" y="193"/>
                  </a:lnTo>
                  <a:lnTo>
                    <a:pt x="19" y="85"/>
                  </a:lnTo>
                  <a:lnTo>
                    <a:pt x="0" y="85"/>
                  </a:lnTo>
                  <a:lnTo>
                    <a:pt x="0" y="56"/>
                  </a:lnTo>
                  <a:lnTo>
                    <a:pt x="19" y="56"/>
                  </a:lnTo>
                  <a:lnTo>
                    <a:pt x="19" y="52"/>
                  </a:lnTo>
                  <a:lnTo>
                    <a:pt x="19" y="38"/>
                  </a:lnTo>
                  <a:lnTo>
                    <a:pt x="21" y="28"/>
                  </a:lnTo>
                  <a:lnTo>
                    <a:pt x="25" y="20"/>
                  </a:lnTo>
                  <a:lnTo>
                    <a:pt x="32" y="13"/>
                  </a:lnTo>
                  <a:lnTo>
                    <a:pt x="39" y="7"/>
                  </a:lnTo>
                  <a:lnTo>
                    <a:pt x="49" y="3"/>
                  </a:lnTo>
                  <a:lnTo>
                    <a:pt x="59" y="0"/>
                  </a:lnTo>
                  <a:lnTo>
                    <a:pt x="73" y="0"/>
                  </a:lnTo>
                  <a:lnTo>
                    <a:pt x="90" y="1"/>
                  </a:lnTo>
                  <a:lnTo>
                    <a:pt x="105" y="2"/>
                  </a:lnTo>
                  <a:lnTo>
                    <a:pt x="105" y="3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6"/>
            <p:cNvSpPr/>
            <p:nvPr/>
          </p:nvSpPr>
          <p:spPr>
            <a:xfrm>
              <a:off x="2194" y="3109"/>
              <a:ext cx="43" cy="54"/>
            </a:xfrm>
            <a:custGeom>
              <a:avLst/>
              <a:gdLst/>
              <a:ahLst/>
              <a:cxnLst/>
              <a:rect l="l" t="t" r="r" b="b"/>
              <a:pathLst>
                <a:path w="202" h="221" extrusionOk="0">
                  <a:moveTo>
                    <a:pt x="202" y="160"/>
                  </a:moveTo>
                  <a:lnTo>
                    <a:pt x="85" y="221"/>
                  </a:lnTo>
                  <a:lnTo>
                    <a:pt x="0" y="60"/>
                  </a:lnTo>
                  <a:lnTo>
                    <a:pt x="117" y="0"/>
                  </a:lnTo>
                  <a:lnTo>
                    <a:pt x="134" y="31"/>
                  </a:lnTo>
                  <a:lnTo>
                    <a:pt x="58" y="70"/>
                  </a:lnTo>
                  <a:lnTo>
                    <a:pt x="72" y="98"/>
                  </a:lnTo>
                  <a:lnTo>
                    <a:pt x="142" y="61"/>
                  </a:lnTo>
                  <a:lnTo>
                    <a:pt x="159" y="93"/>
                  </a:lnTo>
                  <a:lnTo>
                    <a:pt x="88" y="129"/>
                  </a:lnTo>
                  <a:lnTo>
                    <a:pt x="110" y="168"/>
                  </a:lnTo>
                  <a:lnTo>
                    <a:pt x="185" y="129"/>
                  </a:lnTo>
                  <a:lnTo>
                    <a:pt x="202" y="16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6"/>
            <p:cNvSpPr/>
            <p:nvPr/>
          </p:nvSpPr>
          <p:spPr>
            <a:xfrm>
              <a:off x="2230" y="3091"/>
              <a:ext cx="56" cy="53"/>
            </a:xfrm>
            <a:custGeom>
              <a:avLst/>
              <a:gdLst/>
              <a:ahLst/>
              <a:cxnLst/>
              <a:rect l="l" t="t" r="r" b="b"/>
              <a:pathLst>
                <a:path w="263" h="215" extrusionOk="0">
                  <a:moveTo>
                    <a:pt x="137" y="67"/>
                  </a:moveTo>
                  <a:lnTo>
                    <a:pt x="183" y="153"/>
                  </a:lnTo>
                  <a:lnTo>
                    <a:pt x="144" y="173"/>
                  </a:lnTo>
                  <a:lnTo>
                    <a:pt x="112" y="113"/>
                  </a:lnTo>
                  <a:lnTo>
                    <a:pt x="103" y="98"/>
                  </a:lnTo>
                  <a:lnTo>
                    <a:pt x="96" y="89"/>
                  </a:lnTo>
                  <a:lnTo>
                    <a:pt x="87" y="87"/>
                  </a:lnTo>
                  <a:lnTo>
                    <a:pt x="81" y="87"/>
                  </a:lnTo>
                  <a:lnTo>
                    <a:pt x="74" y="90"/>
                  </a:lnTo>
                  <a:lnTo>
                    <a:pt x="64" y="99"/>
                  </a:lnTo>
                  <a:lnTo>
                    <a:pt x="58" y="108"/>
                  </a:lnTo>
                  <a:lnTo>
                    <a:pt x="103" y="195"/>
                  </a:lnTo>
                  <a:lnTo>
                    <a:pt x="64" y="215"/>
                  </a:lnTo>
                  <a:lnTo>
                    <a:pt x="0" y="93"/>
                  </a:lnTo>
                  <a:lnTo>
                    <a:pt x="39" y="73"/>
                  </a:lnTo>
                  <a:lnTo>
                    <a:pt x="47" y="87"/>
                  </a:lnTo>
                  <a:lnTo>
                    <a:pt x="59" y="64"/>
                  </a:lnTo>
                  <a:lnTo>
                    <a:pt x="66" y="55"/>
                  </a:lnTo>
                  <a:lnTo>
                    <a:pt x="77" y="49"/>
                  </a:lnTo>
                  <a:lnTo>
                    <a:pt x="82" y="45"/>
                  </a:lnTo>
                  <a:lnTo>
                    <a:pt x="88" y="44"/>
                  </a:lnTo>
                  <a:lnTo>
                    <a:pt x="101" y="44"/>
                  </a:lnTo>
                  <a:lnTo>
                    <a:pt x="111" y="45"/>
                  </a:lnTo>
                  <a:lnTo>
                    <a:pt x="124" y="51"/>
                  </a:lnTo>
                  <a:lnTo>
                    <a:pt x="137" y="24"/>
                  </a:lnTo>
                  <a:lnTo>
                    <a:pt x="146" y="14"/>
                  </a:lnTo>
                  <a:lnTo>
                    <a:pt x="157" y="7"/>
                  </a:lnTo>
                  <a:lnTo>
                    <a:pt x="175" y="1"/>
                  </a:lnTo>
                  <a:lnTo>
                    <a:pt x="183" y="0"/>
                  </a:lnTo>
                  <a:lnTo>
                    <a:pt x="193" y="4"/>
                  </a:lnTo>
                  <a:lnTo>
                    <a:pt x="200" y="6"/>
                  </a:lnTo>
                  <a:lnTo>
                    <a:pt x="208" y="12"/>
                  </a:lnTo>
                  <a:lnTo>
                    <a:pt x="214" y="20"/>
                  </a:lnTo>
                  <a:lnTo>
                    <a:pt x="222" y="31"/>
                  </a:lnTo>
                  <a:lnTo>
                    <a:pt x="263" y="111"/>
                  </a:lnTo>
                  <a:lnTo>
                    <a:pt x="223" y="132"/>
                  </a:lnTo>
                  <a:lnTo>
                    <a:pt x="191" y="72"/>
                  </a:lnTo>
                  <a:lnTo>
                    <a:pt x="183" y="56"/>
                  </a:lnTo>
                  <a:lnTo>
                    <a:pt x="179" y="50"/>
                  </a:lnTo>
                  <a:lnTo>
                    <a:pt x="175" y="48"/>
                  </a:lnTo>
                  <a:lnTo>
                    <a:pt x="167" y="44"/>
                  </a:lnTo>
                  <a:lnTo>
                    <a:pt x="161" y="45"/>
                  </a:lnTo>
                  <a:lnTo>
                    <a:pt x="155" y="49"/>
                  </a:lnTo>
                  <a:lnTo>
                    <a:pt x="146" y="55"/>
                  </a:lnTo>
                  <a:lnTo>
                    <a:pt x="137" y="6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6"/>
            <p:cNvSpPr/>
            <p:nvPr/>
          </p:nvSpPr>
          <p:spPr>
            <a:xfrm>
              <a:off x="2280" y="3073"/>
              <a:ext cx="37" cy="39"/>
            </a:xfrm>
            <a:custGeom>
              <a:avLst/>
              <a:gdLst/>
              <a:ahLst/>
              <a:cxnLst/>
              <a:rect l="l" t="t" r="r" b="b"/>
              <a:pathLst>
                <a:path w="173" h="158" extrusionOk="0">
                  <a:moveTo>
                    <a:pt x="118" y="97"/>
                  </a:moveTo>
                  <a:lnTo>
                    <a:pt x="104" y="71"/>
                  </a:lnTo>
                  <a:lnTo>
                    <a:pt x="89" y="81"/>
                  </a:lnTo>
                  <a:lnTo>
                    <a:pt x="80" y="86"/>
                  </a:lnTo>
                  <a:lnTo>
                    <a:pt x="75" y="92"/>
                  </a:lnTo>
                  <a:lnTo>
                    <a:pt x="69" y="100"/>
                  </a:lnTo>
                  <a:lnTo>
                    <a:pt x="72" y="113"/>
                  </a:lnTo>
                  <a:lnTo>
                    <a:pt x="73" y="115"/>
                  </a:lnTo>
                  <a:lnTo>
                    <a:pt x="75" y="118"/>
                  </a:lnTo>
                  <a:lnTo>
                    <a:pt x="82" y="120"/>
                  </a:lnTo>
                  <a:lnTo>
                    <a:pt x="84" y="120"/>
                  </a:lnTo>
                  <a:lnTo>
                    <a:pt x="89" y="120"/>
                  </a:lnTo>
                  <a:lnTo>
                    <a:pt x="93" y="119"/>
                  </a:lnTo>
                  <a:lnTo>
                    <a:pt x="99" y="117"/>
                  </a:lnTo>
                  <a:lnTo>
                    <a:pt x="104" y="112"/>
                  </a:lnTo>
                  <a:lnTo>
                    <a:pt x="107" y="109"/>
                  </a:lnTo>
                  <a:lnTo>
                    <a:pt x="107" y="108"/>
                  </a:lnTo>
                  <a:lnTo>
                    <a:pt x="108" y="108"/>
                  </a:lnTo>
                  <a:lnTo>
                    <a:pt x="110" y="108"/>
                  </a:lnTo>
                  <a:lnTo>
                    <a:pt x="118" y="97"/>
                  </a:lnTo>
                  <a:close/>
                  <a:moveTo>
                    <a:pt x="128" y="115"/>
                  </a:moveTo>
                  <a:lnTo>
                    <a:pt x="123" y="124"/>
                  </a:lnTo>
                  <a:lnTo>
                    <a:pt x="117" y="134"/>
                  </a:lnTo>
                  <a:lnTo>
                    <a:pt x="108" y="144"/>
                  </a:lnTo>
                  <a:lnTo>
                    <a:pt x="100" y="148"/>
                  </a:lnTo>
                  <a:lnTo>
                    <a:pt x="94" y="153"/>
                  </a:lnTo>
                  <a:lnTo>
                    <a:pt x="77" y="158"/>
                  </a:lnTo>
                  <a:lnTo>
                    <a:pt x="68" y="158"/>
                  </a:lnTo>
                  <a:lnTo>
                    <a:pt x="60" y="157"/>
                  </a:lnTo>
                  <a:lnTo>
                    <a:pt x="50" y="153"/>
                  </a:lnTo>
                  <a:lnTo>
                    <a:pt x="43" y="149"/>
                  </a:lnTo>
                  <a:lnTo>
                    <a:pt x="36" y="143"/>
                  </a:lnTo>
                  <a:lnTo>
                    <a:pt x="33" y="135"/>
                  </a:lnTo>
                  <a:lnTo>
                    <a:pt x="28" y="123"/>
                  </a:lnTo>
                  <a:lnTo>
                    <a:pt x="28" y="112"/>
                  </a:lnTo>
                  <a:lnTo>
                    <a:pt x="31" y="99"/>
                  </a:lnTo>
                  <a:lnTo>
                    <a:pt x="39" y="89"/>
                  </a:lnTo>
                  <a:lnTo>
                    <a:pt x="48" y="78"/>
                  </a:lnTo>
                  <a:lnTo>
                    <a:pt x="61" y="68"/>
                  </a:lnTo>
                  <a:lnTo>
                    <a:pt x="93" y="46"/>
                  </a:lnTo>
                  <a:lnTo>
                    <a:pt x="92" y="46"/>
                  </a:lnTo>
                  <a:lnTo>
                    <a:pt x="88" y="41"/>
                  </a:lnTo>
                  <a:lnTo>
                    <a:pt x="85" y="39"/>
                  </a:lnTo>
                  <a:lnTo>
                    <a:pt x="78" y="37"/>
                  </a:lnTo>
                  <a:lnTo>
                    <a:pt x="65" y="39"/>
                  </a:lnTo>
                  <a:lnTo>
                    <a:pt x="58" y="41"/>
                  </a:lnTo>
                  <a:lnTo>
                    <a:pt x="51" y="46"/>
                  </a:lnTo>
                  <a:lnTo>
                    <a:pt x="41" y="53"/>
                  </a:lnTo>
                  <a:lnTo>
                    <a:pt x="31" y="61"/>
                  </a:lnTo>
                  <a:lnTo>
                    <a:pt x="26" y="64"/>
                  </a:lnTo>
                  <a:lnTo>
                    <a:pt x="24" y="68"/>
                  </a:lnTo>
                  <a:lnTo>
                    <a:pt x="20" y="74"/>
                  </a:lnTo>
                  <a:lnTo>
                    <a:pt x="16" y="76"/>
                  </a:lnTo>
                  <a:lnTo>
                    <a:pt x="0" y="46"/>
                  </a:lnTo>
                  <a:lnTo>
                    <a:pt x="2" y="42"/>
                  </a:lnTo>
                  <a:lnTo>
                    <a:pt x="7" y="40"/>
                  </a:lnTo>
                  <a:lnTo>
                    <a:pt x="19" y="31"/>
                  </a:lnTo>
                  <a:lnTo>
                    <a:pt x="45" y="16"/>
                  </a:lnTo>
                  <a:lnTo>
                    <a:pt x="60" y="7"/>
                  </a:lnTo>
                  <a:lnTo>
                    <a:pt x="74" y="4"/>
                  </a:lnTo>
                  <a:lnTo>
                    <a:pt x="87" y="0"/>
                  </a:lnTo>
                  <a:lnTo>
                    <a:pt x="98" y="1"/>
                  </a:lnTo>
                  <a:lnTo>
                    <a:pt x="107" y="2"/>
                  </a:lnTo>
                  <a:lnTo>
                    <a:pt x="116" y="6"/>
                  </a:lnTo>
                  <a:lnTo>
                    <a:pt x="122" y="12"/>
                  </a:lnTo>
                  <a:lnTo>
                    <a:pt x="129" y="24"/>
                  </a:lnTo>
                  <a:lnTo>
                    <a:pt x="173" y="107"/>
                  </a:lnTo>
                  <a:lnTo>
                    <a:pt x="134" y="128"/>
                  </a:lnTo>
                  <a:lnTo>
                    <a:pt x="128" y="11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6"/>
            <p:cNvSpPr/>
            <p:nvPr/>
          </p:nvSpPr>
          <p:spPr>
            <a:xfrm>
              <a:off x="2306" y="3049"/>
              <a:ext cx="27" cy="46"/>
            </a:xfrm>
            <a:custGeom>
              <a:avLst/>
              <a:gdLst/>
              <a:ahLst/>
              <a:cxnLst/>
              <a:rect l="l" t="t" r="r" b="b"/>
              <a:pathLst>
                <a:path w="128" h="189" extrusionOk="0">
                  <a:moveTo>
                    <a:pt x="128" y="169"/>
                  </a:moveTo>
                  <a:lnTo>
                    <a:pt x="89" y="189"/>
                  </a:lnTo>
                  <a:lnTo>
                    <a:pt x="25" y="67"/>
                  </a:lnTo>
                  <a:lnTo>
                    <a:pt x="64" y="47"/>
                  </a:lnTo>
                  <a:lnTo>
                    <a:pt x="128" y="169"/>
                  </a:lnTo>
                  <a:close/>
                  <a:moveTo>
                    <a:pt x="56" y="30"/>
                  </a:moveTo>
                  <a:lnTo>
                    <a:pt x="15" y="52"/>
                  </a:lnTo>
                  <a:lnTo>
                    <a:pt x="0" y="22"/>
                  </a:lnTo>
                  <a:lnTo>
                    <a:pt x="41" y="0"/>
                  </a:lnTo>
                  <a:lnTo>
                    <a:pt x="56" y="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6"/>
            <p:cNvSpPr/>
            <p:nvPr/>
          </p:nvSpPr>
          <p:spPr>
            <a:xfrm>
              <a:off x="2322" y="3039"/>
              <a:ext cx="27" cy="46"/>
            </a:xfrm>
            <a:custGeom>
              <a:avLst/>
              <a:gdLst/>
              <a:ahLst/>
              <a:cxnLst/>
              <a:rect l="l" t="t" r="r" b="b"/>
              <a:pathLst>
                <a:path w="127" h="189" extrusionOk="0">
                  <a:moveTo>
                    <a:pt x="127" y="168"/>
                  </a:moveTo>
                  <a:lnTo>
                    <a:pt x="88" y="189"/>
                  </a:lnTo>
                  <a:lnTo>
                    <a:pt x="0" y="20"/>
                  </a:lnTo>
                  <a:lnTo>
                    <a:pt x="39" y="0"/>
                  </a:lnTo>
                  <a:lnTo>
                    <a:pt x="127" y="1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6"/>
            <p:cNvSpPr/>
            <p:nvPr/>
          </p:nvSpPr>
          <p:spPr>
            <a:xfrm>
              <a:off x="2345" y="3045"/>
              <a:ext cx="21" cy="18"/>
            </a:xfrm>
            <a:custGeom>
              <a:avLst/>
              <a:gdLst/>
              <a:ahLst/>
              <a:cxnLst/>
              <a:rect l="l" t="t" r="r" b="b"/>
              <a:pathLst>
                <a:path w="99" h="73" extrusionOk="0">
                  <a:moveTo>
                    <a:pt x="99" y="30"/>
                  </a:moveTo>
                  <a:lnTo>
                    <a:pt x="16" y="73"/>
                  </a:lnTo>
                  <a:lnTo>
                    <a:pt x="0" y="43"/>
                  </a:lnTo>
                  <a:lnTo>
                    <a:pt x="83" y="0"/>
                  </a:lnTo>
                  <a:lnTo>
                    <a:pt x="99" y="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6"/>
            <p:cNvSpPr/>
            <p:nvPr/>
          </p:nvSpPr>
          <p:spPr>
            <a:xfrm>
              <a:off x="2362" y="3017"/>
              <a:ext cx="42" cy="44"/>
            </a:xfrm>
            <a:custGeom>
              <a:avLst/>
              <a:gdLst/>
              <a:ahLst/>
              <a:cxnLst/>
              <a:rect l="l" t="t" r="r" b="b"/>
              <a:pathLst>
                <a:path w="202" h="182" extrusionOk="0">
                  <a:moveTo>
                    <a:pt x="202" y="121"/>
                  </a:moveTo>
                  <a:lnTo>
                    <a:pt x="85" y="182"/>
                  </a:lnTo>
                  <a:lnTo>
                    <a:pt x="0" y="21"/>
                  </a:lnTo>
                  <a:lnTo>
                    <a:pt x="42" y="0"/>
                  </a:lnTo>
                  <a:lnTo>
                    <a:pt x="110" y="129"/>
                  </a:lnTo>
                  <a:lnTo>
                    <a:pt x="185" y="90"/>
                  </a:lnTo>
                  <a:lnTo>
                    <a:pt x="202" y="12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6"/>
            <p:cNvSpPr/>
            <p:nvPr/>
          </p:nvSpPr>
          <p:spPr>
            <a:xfrm>
              <a:off x="2398" y="3002"/>
              <a:ext cx="35" cy="37"/>
            </a:xfrm>
            <a:custGeom>
              <a:avLst/>
              <a:gdLst/>
              <a:ahLst/>
              <a:cxnLst/>
              <a:rect l="l" t="t" r="r" b="b"/>
              <a:pathLst>
                <a:path w="164" h="151" extrusionOk="0">
                  <a:moveTo>
                    <a:pt x="143" y="52"/>
                  </a:moveTo>
                  <a:lnTo>
                    <a:pt x="54" y="100"/>
                  </a:lnTo>
                  <a:lnTo>
                    <a:pt x="62" y="110"/>
                  </a:lnTo>
                  <a:lnTo>
                    <a:pt x="69" y="114"/>
                  </a:lnTo>
                  <a:lnTo>
                    <a:pt x="76" y="116"/>
                  </a:lnTo>
                  <a:lnTo>
                    <a:pt x="83" y="116"/>
                  </a:lnTo>
                  <a:lnTo>
                    <a:pt x="90" y="115"/>
                  </a:lnTo>
                  <a:lnTo>
                    <a:pt x="99" y="112"/>
                  </a:lnTo>
                  <a:lnTo>
                    <a:pt x="109" y="109"/>
                  </a:lnTo>
                  <a:lnTo>
                    <a:pt x="114" y="104"/>
                  </a:lnTo>
                  <a:lnTo>
                    <a:pt x="117" y="101"/>
                  </a:lnTo>
                  <a:lnTo>
                    <a:pt x="117" y="100"/>
                  </a:lnTo>
                  <a:lnTo>
                    <a:pt x="118" y="100"/>
                  </a:lnTo>
                  <a:lnTo>
                    <a:pt x="120" y="100"/>
                  </a:lnTo>
                  <a:lnTo>
                    <a:pt x="130" y="91"/>
                  </a:lnTo>
                  <a:lnTo>
                    <a:pt x="138" y="81"/>
                  </a:lnTo>
                  <a:lnTo>
                    <a:pt x="144" y="72"/>
                  </a:lnTo>
                  <a:lnTo>
                    <a:pt x="148" y="70"/>
                  </a:lnTo>
                  <a:lnTo>
                    <a:pt x="164" y="101"/>
                  </a:lnTo>
                  <a:lnTo>
                    <a:pt x="158" y="106"/>
                  </a:lnTo>
                  <a:lnTo>
                    <a:pt x="153" y="112"/>
                  </a:lnTo>
                  <a:lnTo>
                    <a:pt x="143" y="122"/>
                  </a:lnTo>
                  <a:lnTo>
                    <a:pt x="132" y="130"/>
                  </a:lnTo>
                  <a:lnTo>
                    <a:pt x="119" y="137"/>
                  </a:lnTo>
                  <a:lnTo>
                    <a:pt x="100" y="145"/>
                  </a:lnTo>
                  <a:lnTo>
                    <a:pt x="84" y="150"/>
                  </a:lnTo>
                  <a:lnTo>
                    <a:pt x="68" y="151"/>
                  </a:lnTo>
                  <a:lnTo>
                    <a:pt x="54" y="150"/>
                  </a:lnTo>
                  <a:lnTo>
                    <a:pt x="40" y="144"/>
                  </a:lnTo>
                  <a:lnTo>
                    <a:pt x="29" y="137"/>
                  </a:lnTo>
                  <a:lnTo>
                    <a:pt x="19" y="126"/>
                  </a:lnTo>
                  <a:lnTo>
                    <a:pt x="11" y="114"/>
                  </a:lnTo>
                  <a:lnTo>
                    <a:pt x="3" y="98"/>
                  </a:lnTo>
                  <a:lnTo>
                    <a:pt x="0" y="83"/>
                  </a:lnTo>
                  <a:lnTo>
                    <a:pt x="0" y="68"/>
                  </a:lnTo>
                  <a:lnTo>
                    <a:pt x="3" y="56"/>
                  </a:lnTo>
                  <a:lnTo>
                    <a:pt x="10" y="42"/>
                  </a:lnTo>
                  <a:lnTo>
                    <a:pt x="19" y="31"/>
                  </a:lnTo>
                  <a:lnTo>
                    <a:pt x="30" y="21"/>
                  </a:lnTo>
                  <a:lnTo>
                    <a:pt x="46" y="12"/>
                  </a:lnTo>
                  <a:lnTo>
                    <a:pt x="59" y="6"/>
                  </a:lnTo>
                  <a:lnTo>
                    <a:pt x="73" y="2"/>
                  </a:lnTo>
                  <a:lnTo>
                    <a:pt x="85" y="0"/>
                  </a:lnTo>
                  <a:lnTo>
                    <a:pt x="98" y="4"/>
                  </a:lnTo>
                  <a:lnTo>
                    <a:pt x="108" y="8"/>
                  </a:lnTo>
                  <a:lnTo>
                    <a:pt x="118" y="16"/>
                  </a:lnTo>
                  <a:lnTo>
                    <a:pt x="122" y="19"/>
                  </a:lnTo>
                  <a:lnTo>
                    <a:pt x="127" y="26"/>
                  </a:lnTo>
                  <a:lnTo>
                    <a:pt x="135" y="39"/>
                  </a:lnTo>
                  <a:lnTo>
                    <a:pt x="143" y="52"/>
                  </a:lnTo>
                  <a:close/>
                  <a:moveTo>
                    <a:pt x="91" y="49"/>
                  </a:moveTo>
                  <a:lnTo>
                    <a:pt x="84" y="39"/>
                  </a:lnTo>
                  <a:lnTo>
                    <a:pt x="75" y="36"/>
                  </a:lnTo>
                  <a:lnTo>
                    <a:pt x="70" y="33"/>
                  </a:lnTo>
                  <a:lnTo>
                    <a:pt x="66" y="33"/>
                  </a:lnTo>
                  <a:lnTo>
                    <a:pt x="60" y="34"/>
                  </a:lnTo>
                  <a:lnTo>
                    <a:pt x="55" y="38"/>
                  </a:lnTo>
                  <a:lnTo>
                    <a:pt x="45" y="44"/>
                  </a:lnTo>
                  <a:lnTo>
                    <a:pt x="39" y="53"/>
                  </a:lnTo>
                  <a:lnTo>
                    <a:pt x="37" y="63"/>
                  </a:lnTo>
                  <a:lnTo>
                    <a:pt x="41" y="77"/>
                  </a:lnTo>
                  <a:lnTo>
                    <a:pt x="91" y="4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6"/>
            <p:cNvSpPr/>
            <p:nvPr/>
          </p:nvSpPr>
          <p:spPr>
            <a:xfrm>
              <a:off x="2423" y="2982"/>
              <a:ext cx="33" cy="40"/>
            </a:xfrm>
            <a:custGeom>
              <a:avLst/>
              <a:gdLst/>
              <a:ahLst/>
              <a:cxnLst/>
              <a:rect l="l" t="t" r="r" b="b"/>
              <a:pathLst>
                <a:path w="157" h="165" extrusionOk="0">
                  <a:moveTo>
                    <a:pt x="157" y="136"/>
                  </a:moveTo>
                  <a:lnTo>
                    <a:pt x="146" y="145"/>
                  </a:lnTo>
                  <a:lnTo>
                    <a:pt x="128" y="156"/>
                  </a:lnTo>
                  <a:lnTo>
                    <a:pt x="107" y="163"/>
                  </a:lnTo>
                  <a:lnTo>
                    <a:pt x="97" y="165"/>
                  </a:lnTo>
                  <a:lnTo>
                    <a:pt x="89" y="165"/>
                  </a:lnTo>
                  <a:lnTo>
                    <a:pt x="80" y="161"/>
                  </a:lnTo>
                  <a:lnTo>
                    <a:pt x="73" y="155"/>
                  </a:lnTo>
                  <a:lnTo>
                    <a:pt x="66" y="147"/>
                  </a:lnTo>
                  <a:lnTo>
                    <a:pt x="61" y="138"/>
                  </a:lnTo>
                  <a:lnTo>
                    <a:pt x="31" y="80"/>
                  </a:lnTo>
                  <a:lnTo>
                    <a:pt x="16" y="89"/>
                  </a:lnTo>
                  <a:lnTo>
                    <a:pt x="2" y="63"/>
                  </a:lnTo>
                  <a:lnTo>
                    <a:pt x="17" y="54"/>
                  </a:lnTo>
                  <a:lnTo>
                    <a:pt x="0" y="20"/>
                  </a:lnTo>
                  <a:lnTo>
                    <a:pt x="40" y="0"/>
                  </a:lnTo>
                  <a:lnTo>
                    <a:pt x="58" y="34"/>
                  </a:lnTo>
                  <a:lnTo>
                    <a:pt x="93" y="15"/>
                  </a:lnTo>
                  <a:lnTo>
                    <a:pt x="107" y="41"/>
                  </a:lnTo>
                  <a:lnTo>
                    <a:pt x="71" y="60"/>
                  </a:lnTo>
                  <a:lnTo>
                    <a:pt x="94" y="104"/>
                  </a:lnTo>
                  <a:lnTo>
                    <a:pt x="97" y="109"/>
                  </a:lnTo>
                  <a:lnTo>
                    <a:pt x="98" y="112"/>
                  </a:lnTo>
                  <a:lnTo>
                    <a:pt x="100" y="116"/>
                  </a:lnTo>
                  <a:lnTo>
                    <a:pt x="107" y="122"/>
                  </a:lnTo>
                  <a:lnTo>
                    <a:pt x="109" y="124"/>
                  </a:lnTo>
                  <a:lnTo>
                    <a:pt x="114" y="126"/>
                  </a:lnTo>
                  <a:lnTo>
                    <a:pt x="119" y="124"/>
                  </a:lnTo>
                  <a:lnTo>
                    <a:pt x="127" y="122"/>
                  </a:lnTo>
                  <a:lnTo>
                    <a:pt x="129" y="119"/>
                  </a:lnTo>
                  <a:lnTo>
                    <a:pt x="133" y="117"/>
                  </a:lnTo>
                  <a:lnTo>
                    <a:pt x="137" y="113"/>
                  </a:lnTo>
                  <a:lnTo>
                    <a:pt x="139" y="111"/>
                  </a:lnTo>
                  <a:lnTo>
                    <a:pt x="142" y="109"/>
                  </a:lnTo>
                  <a:lnTo>
                    <a:pt x="157"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6"/>
            <p:cNvSpPr/>
            <p:nvPr/>
          </p:nvSpPr>
          <p:spPr>
            <a:xfrm>
              <a:off x="2444" y="2969"/>
              <a:ext cx="33" cy="40"/>
            </a:xfrm>
            <a:custGeom>
              <a:avLst/>
              <a:gdLst/>
              <a:ahLst/>
              <a:cxnLst/>
              <a:rect l="l" t="t" r="r" b="b"/>
              <a:pathLst>
                <a:path w="157" h="165" extrusionOk="0">
                  <a:moveTo>
                    <a:pt x="157" y="136"/>
                  </a:moveTo>
                  <a:lnTo>
                    <a:pt x="146" y="145"/>
                  </a:lnTo>
                  <a:lnTo>
                    <a:pt x="129" y="156"/>
                  </a:lnTo>
                  <a:lnTo>
                    <a:pt x="107" y="163"/>
                  </a:lnTo>
                  <a:lnTo>
                    <a:pt x="97" y="165"/>
                  </a:lnTo>
                  <a:lnTo>
                    <a:pt x="90" y="165"/>
                  </a:lnTo>
                  <a:lnTo>
                    <a:pt x="81" y="161"/>
                  </a:lnTo>
                  <a:lnTo>
                    <a:pt x="73" y="155"/>
                  </a:lnTo>
                  <a:lnTo>
                    <a:pt x="67" y="147"/>
                  </a:lnTo>
                  <a:lnTo>
                    <a:pt x="62" y="138"/>
                  </a:lnTo>
                  <a:lnTo>
                    <a:pt x="32" y="80"/>
                  </a:lnTo>
                  <a:lnTo>
                    <a:pt x="17" y="89"/>
                  </a:lnTo>
                  <a:lnTo>
                    <a:pt x="3" y="63"/>
                  </a:lnTo>
                  <a:lnTo>
                    <a:pt x="18" y="54"/>
                  </a:lnTo>
                  <a:lnTo>
                    <a:pt x="0" y="20"/>
                  </a:lnTo>
                  <a:lnTo>
                    <a:pt x="41" y="0"/>
                  </a:lnTo>
                  <a:lnTo>
                    <a:pt x="58" y="34"/>
                  </a:lnTo>
                  <a:lnTo>
                    <a:pt x="93" y="15"/>
                  </a:lnTo>
                  <a:lnTo>
                    <a:pt x="107" y="41"/>
                  </a:lnTo>
                  <a:lnTo>
                    <a:pt x="72" y="60"/>
                  </a:lnTo>
                  <a:lnTo>
                    <a:pt x="95" y="104"/>
                  </a:lnTo>
                  <a:lnTo>
                    <a:pt x="97" y="109"/>
                  </a:lnTo>
                  <a:lnTo>
                    <a:pt x="98" y="112"/>
                  </a:lnTo>
                  <a:lnTo>
                    <a:pt x="101" y="116"/>
                  </a:lnTo>
                  <a:lnTo>
                    <a:pt x="107" y="122"/>
                  </a:lnTo>
                  <a:lnTo>
                    <a:pt x="110" y="124"/>
                  </a:lnTo>
                  <a:lnTo>
                    <a:pt x="115" y="126"/>
                  </a:lnTo>
                  <a:lnTo>
                    <a:pt x="120" y="124"/>
                  </a:lnTo>
                  <a:lnTo>
                    <a:pt x="127" y="122"/>
                  </a:lnTo>
                  <a:lnTo>
                    <a:pt x="130" y="119"/>
                  </a:lnTo>
                  <a:lnTo>
                    <a:pt x="134" y="117"/>
                  </a:lnTo>
                  <a:lnTo>
                    <a:pt x="137" y="113"/>
                  </a:lnTo>
                  <a:lnTo>
                    <a:pt x="140" y="111"/>
                  </a:lnTo>
                  <a:lnTo>
                    <a:pt x="142" y="109"/>
                  </a:lnTo>
                  <a:lnTo>
                    <a:pt x="157"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p:nvPr/>
          </p:nvSpPr>
          <p:spPr>
            <a:xfrm>
              <a:off x="2472" y="2958"/>
              <a:ext cx="35" cy="37"/>
            </a:xfrm>
            <a:custGeom>
              <a:avLst/>
              <a:gdLst/>
              <a:ahLst/>
              <a:cxnLst/>
              <a:rect l="l" t="t" r="r" b="b"/>
              <a:pathLst>
                <a:path w="165" h="151" extrusionOk="0">
                  <a:moveTo>
                    <a:pt x="143" y="52"/>
                  </a:moveTo>
                  <a:lnTo>
                    <a:pt x="54" y="99"/>
                  </a:lnTo>
                  <a:lnTo>
                    <a:pt x="63" y="109"/>
                  </a:lnTo>
                  <a:lnTo>
                    <a:pt x="69" y="113"/>
                  </a:lnTo>
                  <a:lnTo>
                    <a:pt x="77" y="116"/>
                  </a:lnTo>
                  <a:lnTo>
                    <a:pt x="83" y="116"/>
                  </a:lnTo>
                  <a:lnTo>
                    <a:pt x="91" y="114"/>
                  </a:lnTo>
                  <a:lnTo>
                    <a:pt x="99" y="112"/>
                  </a:lnTo>
                  <a:lnTo>
                    <a:pt x="109" y="108"/>
                  </a:lnTo>
                  <a:lnTo>
                    <a:pt x="114" y="103"/>
                  </a:lnTo>
                  <a:lnTo>
                    <a:pt x="117" y="101"/>
                  </a:lnTo>
                  <a:lnTo>
                    <a:pt x="117" y="99"/>
                  </a:lnTo>
                  <a:lnTo>
                    <a:pt x="118" y="99"/>
                  </a:lnTo>
                  <a:lnTo>
                    <a:pt x="121" y="99"/>
                  </a:lnTo>
                  <a:lnTo>
                    <a:pt x="131" y="90"/>
                  </a:lnTo>
                  <a:lnTo>
                    <a:pt x="138" y="80"/>
                  </a:lnTo>
                  <a:lnTo>
                    <a:pt x="145" y="72"/>
                  </a:lnTo>
                  <a:lnTo>
                    <a:pt x="148" y="69"/>
                  </a:lnTo>
                  <a:lnTo>
                    <a:pt x="165" y="101"/>
                  </a:lnTo>
                  <a:lnTo>
                    <a:pt x="158" y="106"/>
                  </a:lnTo>
                  <a:lnTo>
                    <a:pt x="153" y="112"/>
                  </a:lnTo>
                  <a:lnTo>
                    <a:pt x="143" y="122"/>
                  </a:lnTo>
                  <a:lnTo>
                    <a:pt x="132" y="129"/>
                  </a:lnTo>
                  <a:lnTo>
                    <a:pt x="119" y="137"/>
                  </a:lnTo>
                  <a:lnTo>
                    <a:pt x="101" y="145"/>
                  </a:lnTo>
                  <a:lnTo>
                    <a:pt x="84" y="150"/>
                  </a:lnTo>
                  <a:lnTo>
                    <a:pt x="68" y="151"/>
                  </a:lnTo>
                  <a:lnTo>
                    <a:pt x="54" y="150"/>
                  </a:lnTo>
                  <a:lnTo>
                    <a:pt x="40" y="143"/>
                  </a:lnTo>
                  <a:lnTo>
                    <a:pt x="29" y="137"/>
                  </a:lnTo>
                  <a:lnTo>
                    <a:pt x="19" y="126"/>
                  </a:lnTo>
                  <a:lnTo>
                    <a:pt x="11" y="113"/>
                  </a:lnTo>
                  <a:lnTo>
                    <a:pt x="4" y="98"/>
                  </a:lnTo>
                  <a:lnTo>
                    <a:pt x="0" y="83"/>
                  </a:lnTo>
                  <a:lnTo>
                    <a:pt x="0" y="68"/>
                  </a:lnTo>
                  <a:lnTo>
                    <a:pt x="4" y="55"/>
                  </a:lnTo>
                  <a:lnTo>
                    <a:pt x="10" y="41"/>
                  </a:lnTo>
                  <a:lnTo>
                    <a:pt x="19" y="30"/>
                  </a:lnTo>
                  <a:lnTo>
                    <a:pt x="30" y="20"/>
                  </a:lnTo>
                  <a:lnTo>
                    <a:pt x="47" y="11"/>
                  </a:lnTo>
                  <a:lnTo>
                    <a:pt x="59" y="5"/>
                  </a:lnTo>
                  <a:lnTo>
                    <a:pt x="73" y="1"/>
                  </a:lnTo>
                  <a:lnTo>
                    <a:pt x="86" y="0"/>
                  </a:lnTo>
                  <a:lnTo>
                    <a:pt x="98" y="4"/>
                  </a:lnTo>
                  <a:lnTo>
                    <a:pt x="108" y="8"/>
                  </a:lnTo>
                  <a:lnTo>
                    <a:pt x="118" y="15"/>
                  </a:lnTo>
                  <a:lnTo>
                    <a:pt x="122" y="19"/>
                  </a:lnTo>
                  <a:lnTo>
                    <a:pt x="127" y="25"/>
                  </a:lnTo>
                  <a:lnTo>
                    <a:pt x="136" y="39"/>
                  </a:lnTo>
                  <a:lnTo>
                    <a:pt x="143" y="52"/>
                  </a:lnTo>
                  <a:close/>
                  <a:moveTo>
                    <a:pt x="92" y="49"/>
                  </a:moveTo>
                  <a:lnTo>
                    <a:pt x="84" y="39"/>
                  </a:lnTo>
                  <a:lnTo>
                    <a:pt x="75" y="35"/>
                  </a:lnTo>
                  <a:lnTo>
                    <a:pt x="70" y="33"/>
                  </a:lnTo>
                  <a:lnTo>
                    <a:pt x="67" y="33"/>
                  </a:lnTo>
                  <a:lnTo>
                    <a:pt x="60" y="34"/>
                  </a:lnTo>
                  <a:lnTo>
                    <a:pt x="55" y="38"/>
                  </a:lnTo>
                  <a:lnTo>
                    <a:pt x="45" y="44"/>
                  </a:lnTo>
                  <a:lnTo>
                    <a:pt x="39" y="53"/>
                  </a:lnTo>
                  <a:lnTo>
                    <a:pt x="38" y="63"/>
                  </a:lnTo>
                  <a:lnTo>
                    <a:pt x="42" y="77"/>
                  </a:lnTo>
                  <a:lnTo>
                    <a:pt x="92" y="4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6"/>
            <p:cNvSpPr/>
            <p:nvPr/>
          </p:nvSpPr>
          <p:spPr>
            <a:xfrm>
              <a:off x="2500" y="2939"/>
              <a:ext cx="23" cy="41"/>
            </a:xfrm>
            <a:custGeom>
              <a:avLst/>
              <a:gdLst/>
              <a:ahLst/>
              <a:cxnLst/>
              <a:rect l="l" t="t" r="r" b="b"/>
              <a:pathLst>
                <a:path w="108" h="169" extrusionOk="0">
                  <a:moveTo>
                    <a:pt x="108" y="38"/>
                  </a:moveTo>
                  <a:lnTo>
                    <a:pt x="104" y="41"/>
                  </a:lnTo>
                  <a:lnTo>
                    <a:pt x="99" y="41"/>
                  </a:lnTo>
                  <a:lnTo>
                    <a:pt x="95" y="43"/>
                  </a:lnTo>
                  <a:lnTo>
                    <a:pt x="89" y="44"/>
                  </a:lnTo>
                  <a:lnTo>
                    <a:pt x="85" y="47"/>
                  </a:lnTo>
                  <a:lnTo>
                    <a:pt x="71" y="56"/>
                  </a:lnTo>
                  <a:lnTo>
                    <a:pt x="60" y="67"/>
                  </a:lnTo>
                  <a:lnTo>
                    <a:pt x="103" y="149"/>
                  </a:lnTo>
                  <a:lnTo>
                    <a:pt x="64" y="169"/>
                  </a:lnTo>
                  <a:lnTo>
                    <a:pt x="0" y="47"/>
                  </a:lnTo>
                  <a:lnTo>
                    <a:pt x="38" y="27"/>
                  </a:lnTo>
                  <a:lnTo>
                    <a:pt x="49" y="44"/>
                  </a:lnTo>
                  <a:lnTo>
                    <a:pt x="55" y="29"/>
                  </a:lnTo>
                  <a:lnTo>
                    <a:pt x="64" y="19"/>
                  </a:lnTo>
                  <a:lnTo>
                    <a:pt x="77" y="5"/>
                  </a:lnTo>
                  <a:lnTo>
                    <a:pt x="82" y="3"/>
                  </a:lnTo>
                  <a:lnTo>
                    <a:pt x="88" y="0"/>
                  </a:lnTo>
                  <a:lnTo>
                    <a:pt x="108" y="3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6"/>
            <p:cNvSpPr/>
            <p:nvPr/>
          </p:nvSpPr>
          <p:spPr>
            <a:xfrm>
              <a:off x="2532" y="2950"/>
              <a:ext cx="13" cy="16"/>
            </a:xfrm>
            <a:custGeom>
              <a:avLst/>
              <a:gdLst/>
              <a:ahLst/>
              <a:cxnLst/>
              <a:rect l="l" t="t" r="r" b="b"/>
              <a:pathLst>
                <a:path w="62" h="64" extrusionOk="0">
                  <a:moveTo>
                    <a:pt x="62" y="43"/>
                  </a:moveTo>
                  <a:lnTo>
                    <a:pt x="22" y="64"/>
                  </a:lnTo>
                  <a:lnTo>
                    <a:pt x="0" y="21"/>
                  </a:lnTo>
                  <a:lnTo>
                    <a:pt x="40" y="0"/>
                  </a:lnTo>
                  <a:lnTo>
                    <a:pt x="62" y="4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6"/>
            <p:cNvSpPr/>
            <p:nvPr/>
          </p:nvSpPr>
          <p:spPr>
            <a:xfrm>
              <a:off x="2540" y="2914"/>
              <a:ext cx="35" cy="52"/>
            </a:xfrm>
            <a:custGeom>
              <a:avLst/>
              <a:gdLst/>
              <a:ahLst/>
              <a:cxnLst/>
              <a:rect l="l" t="t" r="r" b="b"/>
              <a:pathLst>
                <a:path w="167" h="216" extrusionOk="0">
                  <a:moveTo>
                    <a:pt x="159" y="43"/>
                  </a:moveTo>
                  <a:lnTo>
                    <a:pt x="164" y="58"/>
                  </a:lnTo>
                  <a:lnTo>
                    <a:pt x="167" y="73"/>
                  </a:lnTo>
                  <a:lnTo>
                    <a:pt x="167" y="87"/>
                  </a:lnTo>
                  <a:lnTo>
                    <a:pt x="166" y="99"/>
                  </a:lnTo>
                  <a:lnTo>
                    <a:pt x="161" y="111"/>
                  </a:lnTo>
                  <a:lnTo>
                    <a:pt x="157" y="116"/>
                  </a:lnTo>
                  <a:lnTo>
                    <a:pt x="155" y="122"/>
                  </a:lnTo>
                  <a:lnTo>
                    <a:pt x="150" y="126"/>
                  </a:lnTo>
                  <a:lnTo>
                    <a:pt x="146" y="131"/>
                  </a:lnTo>
                  <a:lnTo>
                    <a:pt x="141" y="133"/>
                  </a:lnTo>
                  <a:lnTo>
                    <a:pt x="139" y="135"/>
                  </a:lnTo>
                  <a:lnTo>
                    <a:pt x="137" y="137"/>
                  </a:lnTo>
                  <a:lnTo>
                    <a:pt x="126" y="141"/>
                  </a:lnTo>
                  <a:lnTo>
                    <a:pt x="118" y="145"/>
                  </a:lnTo>
                  <a:lnTo>
                    <a:pt x="108" y="145"/>
                  </a:lnTo>
                  <a:lnTo>
                    <a:pt x="103" y="145"/>
                  </a:lnTo>
                  <a:lnTo>
                    <a:pt x="101" y="145"/>
                  </a:lnTo>
                  <a:lnTo>
                    <a:pt x="100" y="145"/>
                  </a:lnTo>
                  <a:lnTo>
                    <a:pt x="100" y="146"/>
                  </a:lnTo>
                  <a:lnTo>
                    <a:pt x="127" y="196"/>
                  </a:lnTo>
                  <a:lnTo>
                    <a:pt x="88" y="216"/>
                  </a:lnTo>
                  <a:lnTo>
                    <a:pt x="0" y="50"/>
                  </a:lnTo>
                  <a:lnTo>
                    <a:pt x="39" y="30"/>
                  </a:lnTo>
                  <a:lnTo>
                    <a:pt x="46" y="43"/>
                  </a:lnTo>
                  <a:lnTo>
                    <a:pt x="58" y="21"/>
                  </a:lnTo>
                  <a:lnTo>
                    <a:pt x="67" y="13"/>
                  </a:lnTo>
                  <a:lnTo>
                    <a:pt x="78" y="6"/>
                  </a:lnTo>
                  <a:lnTo>
                    <a:pt x="88" y="1"/>
                  </a:lnTo>
                  <a:lnTo>
                    <a:pt x="100" y="0"/>
                  </a:lnTo>
                  <a:lnTo>
                    <a:pt x="110" y="1"/>
                  </a:lnTo>
                  <a:lnTo>
                    <a:pt x="122" y="5"/>
                  </a:lnTo>
                  <a:lnTo>
                    <a:pt x="131" y="9"/>
                  </a:lnTo>
                  <a:lnTo>
                    <a:pt x="141" y="18"/>
                  </a:lnTo>
                  <a:lnTo>
                    <a:pt x="150" y="29"/>
                  </a:lnTo>
                  <a:lnTo>
                    <a:pt x="159" y="43"/>
                  </a:lnTo>
                  <a:close/>
                  <a:moveTo>
                    <a:pt x="118" y="65"/>
                  </a:moveTo>
                  <a:lnTo>
                    <a:pt x="108" y="50"/>
                  </a:lnTo>
                  <a:lnTo>
                    <a:pt x="98" y="44"/>
                  </a:lnTo>
                  <a:lnTo>
                    <a:pt x="92" y="40"/>
                  </a:lnTo>
                  <a:lnTo>
                    <a:pt x="87" y="40"/>
                  </a:lnTo>
                  <a:lnTo>
                    <a:pt x="81" y="42"/>
                  </a:lnTo>
                  <a:lnTo>
                    <a:pt x="76" y="45"/>
                  </a:lnTo>
                  <a:lnTo>
                    <a:pt x="66" y="52"/>
                  </a:lnTo>
                  <a:lnTo>
                    <a:pt x="57" y="63"/>
                  </a:lnTo>
                  <a:lnTo>
                    <a:pt x="88" y="124"/>
                  </a:lnTo>
                  <a:lnTo>
                    <a:pt x="92" y="122"/>
                  </a:lnTo>
                  <a:lnTo>
                    <a:pt x="97" y="121"/>
                  </a:lnTo>
                  <a:lnTo>
                    <a:pt x="97" y="119"/>
                  </a:lnTo>
                  <a:lnTo>
                    <a:pt x="98" y="119"/>
                  </a:lnTo>
                  <a:lnTo>
                    <a:pt x="101" y="119"/>
                  </a:lnTo>
                  <a:lnTo>
                    <a:pt x="106" y="118"/>
                  </a:lnTo>
                  <a:lnTo>
                    <a:pt x="118" y="108"/>
                  </a:lnTo>
                  <a:lnTo>
                    <a:pt x="118" y="106"/>
                  </a:lnTo>
                  <a:lnTo>
                    <a:pt x="118" y="104"/>
                  </a:lnTo>
                  <a:lnTo>
                    <a:pt x="120" y="104"/>
                  </a:lnTo>
                  <a:lnTo>
                    <a:pt x="122" y="102"/>
                  </a:lnTo>
                  <a:lnTo>
                    <a:pt x="126" y="97"/>
                  </a:lnTo>
                  <a:lnTo>
                    <a:pt x="126" y="89"/>
                  </a:lnTo>
                  <a:lnTo>
                    <a:pt x="125" y="82"/>
                  </a:lnTo>
                  <a:lnTo>
                    <a:pt x="122" y="73"/>
                  </a:lnTo>
                  <a:lnTo>
                    <a:pt x="118" y="6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6"/>
            <p:cNvSpPr/>
            <p:nvPr/>
          </p:nvSpPr>
          <p:spPr>
            <a:xfrm>
              <a:off x="2575" y="2895"/>
              <a:ext cx="30" cy="41"/>
            </a:xfrm>
            <a:custGeom>
              <a:avLst/>
              <a:gdLst/>
              <a:ahLst/>
              <a:cxnLst/>
              <a:rect l="l" t="t" r="r" b="b"/>
              <a:pathLst>
                <a:path w="146" h="168" extrusionOk="0">
                  <a:moveTo>
                    <a:pt x="142" y="75"/>
                  </a:moveTo>
                  <a:lnTo>
                    <a:pt x="145" y="83"/>
                  </a:lnTo>
                  <a:lnTo>
                    <a:pt x="146" y="93"/>
                  </a:lnTo>
                  <a:lnTo>
                    <a:pt x="145" y="103"/>
                  </a:lnTo>
                  <a:lnTo>
                    <a:pt x="141" y="115"/>
                  </a:lnTo>
                  <a:lnTo>
                    <a:pt x="134" y="124"/>
                  </a:lnTo>
                  <a:lnTo>
                    <a:pt x="125" y="134"/>
                  </a:lnTo>
                  <a:lnTo>
                    <a:pt x="114" y="141"/>
                  </a:lnTo>
                  <a:lnTo>
                    <a:pt x="100" y="151"/>
                  </a:lnTo>
                  <a:lnTo>
                    <a:pt x="85" y="157"/>
                  </a:lnTo>
                  <a:lnTo>
                    <a:pt x="70" y="162"/>
                  </a:lnTo>
                  <a:lnTo>
                    <a:pt x="56" y="165"/>
                  </a:lnTo>
                  <a:lnTo>
                    <a:pt x="44" y="168"/>
                  </a:lnTo>
                  <a:lnTo>
                    <a:pt x="28" y="135"/>
                  </a:lnTo>
                  <a:lnTo>
                    <a:pt x="32" y="132"/>
                  </a:lnTo>
                  <a:lnTo>
                    <a:pt x="41" y="134"/>
                  </a:lnTo>
                  <a:lnTo>
                    <a:pt x="46" y="134"/>
                  </a:lnTo>
                  <a:lnTo>
                    <a:pt x="54" y="134"/>
                  </a:lnTo>
                  <a:lnTo>
                    <a:pt x="71" y="131"/>
                  </a:lnTo>
                  <a:lnTo>
                    <a:pt x="88" y="124"/>
                  </a:lnTo>
                  <a:lnTo>
                    <a:pt x="97" y="117"/>
                  </a:lnTo>
                  <a:lnTo>
                    <a:pt x="105" y="112"/>
                  </a:lnTo>
                  <a:lnTo>
                    <a:pt x="106" y="107"/>
                  </a:lnTo>
                  <a:lnTo>
                    <a:pt x="105" y="102"/>
                  </a:lnTo>
                  <a:lnTo>
                    <a:pt x="101" y="98"/>
                  </a:lnTo>
                  <a:lnTo>
                    <a:pt x="98" y="97"/>
                  </a:lnTo>
                  <a:lnTo>
                    <a:pt x="92" y="97"/>
                  </a:lnTo>
                  <a:lnTo>
                    <a:pt x="85" y="100"/>
                  </a:lnTo>
                  <a:lnTo>
                    <a:pt x="78" y="101"/>
                  </a:lnTo>
                  <a:lnTo>
                    <a:pt x="71" y="103"/>
                  </a:lnTo>
                  <a:lnTo>
                    <a:pt x="57" y="108"/>
                  </a:lnTo>
                  <a:lnTo>
                    <a:pt x="38" y="110"/>
                  </a:lnTo>
                  <a:lnTo>
                    <a:pt x="24" y="107"/>
                  </a:lnTo>
                  <a:lnTo>
                    <a:pt x="13" y="100"/>
                  </a:lnTo>
                  <a:lnTo>
                    <a:pt x="5" y="88"/>
                  </a:lnTo>
                  <a:lnTo>
                    <a:pt x="2" y="78"/>
                  </a:lnTo>
                  <a:lnTo>
                    <a:pt x="0" y="69"/>
                  </a:lnTo>
                  <a:lnTo>
                    <a:pt x="7" y="52"/>
                  </a:lnTo>
                  <a:lnTo>
                    <a:pt x="21" y="33"/>
                  </a:lnTo>
                  <a:lnTo>
                    <a:pt x="32" y="24"/>
                  </a:lnTo>
                  <a:lnTo>
                    <a:pt x="46" y="17"/>
                  </a:lnTo>
                  <a:lnTo>
                    <a:pt x="73" y="5"/>
                  </a:lnTo>
                  <a:lnTo>
                    <a:pt x="85" y="2"/>
                  </a:lnTo>
                  <a:lnTo>
                    <a:pt x="95" y="0"/>
                  </a:lnTo>
                  <a:lnTo>
                    <a:pt x="111" y="31"/>
                  </a:lnTo>
                  <a:lnTo>
                    <a:pt x="109" y="33"/>
                  </a:lnTo>
                  <a:lnTo>
                    <a:pt x="96" y="32"/>
                  </a:lnTo>
                  <a:lnTo>
                    <a:pt x="83" y="33"/>
                  </a:lnTo>
                  <a:lnTo>
                    <a:pt x="60" y="42"/>
                  </a:lnTo>
                  <a:lnTo>
                    <a:pt x="51" y="46"/>
                  </a:lnTo>
                  <a:lnTo>
                    <a:pt x="44" y="52"/>
                  </a:lnTo>
                  <a:lnTo>
                    <a:pt x="41" y="57"/>
                  </a:lnTo>
                  <a:lnTo>
                    <a:pt x="42" y="63"/>
                  </a:lnTo>
                  <a:lnTo>
                    <a:pt x="44" y="67"/>
                  </a:lnTo>
                  <a:lnTo>
                    <a:pt x="49" y="68"/>
                  </a:lnTo>
                  <a:lnTo>
                    <a:pt x="51" y="67"/>
                  </a:lnTo>
                  <a:lnTo>
                    <a:pt x="54" y="67"/>
                  </a:lnTo>
                  <a:lnTo>
                    <a:pt x="58" y="66"/>
                  </a:lnTo>
                  <a:lnTo>
                    <a:pt x="65" y="66"/>
                  </a:lnTo>
                  <a:lnTo>
                    <a:pt x="78" y="61"/>
                  </a:lnTo>
                  <a:lnTo>
                    <a:pt x="95" y="57"/>
                  </a:lnTo>
                  <a:lnTo>
                    <a:pt x="110" y="54"/>
                  </a:lnTo>
                  <a:lnTo>
                    <a:pt x="116" y="54"/>
                  </a:lnTo>
                  <a:lnTo>
                    <a:pt x="124" y="57"/>
                  </a:lnTo>
                  <a:lnTo>
                    <a:pt x="134" y="63"/>
                  </a:lnTo>
                  <a:lnTo>
                    <a:pt x="142" y="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6"/>
            <p:cNvSpPr/>
            <p:nvPr/>
          </p:nvSpPr>
          <p:spPr>
            <a:xfrm>
              <a:off x="2597" y="2876"/>
              <a:ext cx="33" cy="40"/>
            </a:xfrm>
            <a:custGeom>
              <a:avLst/>
              <a:gdLst/>
              <a:ahLst/>
              <a:cxnLst/>
              <a:rect l="l" t="t" r="r" b="b"/>
              <a:pathLst>
                <a:path w="157" h="165" extrusionOk="0">
                  <a:moveTo>
                    <a:pt x="157" y="136"/>
                  </a:moveTo>
                  <a:lnTo>
                    <a:pt x="145" y="145"/>
                  </a:lnTo>
                  <a:lnTo>
                    <a:pt x="128" y="156"/>
                  </a:lnTo>
                  <a:lnTo>
                    <a:pt x="106" y="164"/>
                  </a:lnTo>
                  <a:lnTo>
                    <a:pt x="96" y="165"/>
                  </a:lnTo>
                  <a:lnTo>
                    <a:pt x="89" y="165"/>
                  </a:lnTo>
                  <a:lnTo>
                    <a:pt x="80" y="161"/>
                  </a:lnTo>
                  <a:lnTo>
                    <a:pt x="72" y="155"/>
                  </a:lnTo>
                  <a:lnTo>
                    <a:pt x="66" y="147"/>
                  </a:lnTo>
                  <a:lnTo>
                    <a:pt x="61" y="138"/>
                  </a:lnTo>
                  <a:lnTo>
                    <a:pt x="31" y="81"/>
                  </a:lnTo>
                  <a:lnTo>
                    <a:pt x="16" y="89"/>
                  </a:lnTo>
                  <a:lnTo>
                    <a:pt x="2" y="63"/>
                  </a:lnTo>
                  <a:lnTo>
                    <a:pt x="17" y="54"/>
                  </a:lnTo>
                  <a:lnTo>
                    <a:pt x="0" y="20"/>
                  </a:lnTo>
                  <a:lnTo>
                    <a:pt x="40" y="0"/>
                  </a:lnTo>
                  <a:lnTo>
                    <a:pt x="57" y="34"/>
                  </a:lnTo>
                  <a:lnTo>
                    <a:pt x="93" y="15"/>
                  </a:lnTo>
                  <a:lnTo>
                    <a:pt x="106" y="42"/>
                  </a:lnTo>
                  <a:lnTo>
                    <a:pt x="71" y="61"/>
                  </a:lnTo>
                  <a:lnTo>
                    <a:pt x="94" y="105"/>
                  </a:lnTo>
                  <a:lnTo>
                    <a:pt x="96" y="110"/>
                  </a:lnTo>
                  <a:lnTo>
                    <a:pt x="98" y="112"/>
                  </a:lnTo>
                  <a:lnTo>
                    <a:pt x="100" y="116"/>
                  </a:lnTo>
                  <a:lnTo>
                    <a:pt x="106" y="122"/>
                  </a:lnTo>
                  <a:lnTo>
                    <a:pt x="109" y="125"/>
                  </a:lnTo>
                  <a:lnTo>
                    <a:pt x="114" y="126"/>
                  </a:lnTo>
                  <a:lnTo>
                    <a:pt x="119" y="125"/>
                  </a:lnTo>
                  <a:lnTo>
                    <a:pt x="126" y="122"/>
                  </a:lnTo>
                  <a:lnTo>
                    <a:pt x="129" y="120"/>
                  </a:lnTo>
                  <a:lnTo>
                    <a:pt x="133" y="117"/>
                  </a:lnTo>
                  <a:lnTo>
                    <a:pt x="137" y="113"/>
                  </a:lnTo>
                  <a:lnTo>
                    <a:pt x="139" y="111"/>
                  </a:lnTo>
                  <a:lnTo>
                    <a:pt x="142" y="110"/>
                  </a:lnTo>
                  <a:lnTo>
                    <a:pt x="157"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6"/>
            <p:cNvSpPr/>
            <p:nvPr/>
          </p:nvSpPr>
          <p:spPr>
            <a:xfrm>
              <a:off x="3069" y="3015"/>
              <a:ext cx="426" cy="77"/>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800" b="1">
                  <a:solidFill>
                    <a:srgbClr val="000000"/>
                  </a:solidFill>
                  <a:latin typeface="Verdana"/>
                  <a:ea typeface="Verdana"/>
                  <a:cs typeface="Verdana"/>
                  <a:sym typeface="Verdana"/>
                </a:rPr>
                <a:t>Digital Data</a:t>
              </a:r>
              <a:endParaRPr sz="1800">
                <a:solidFill>
                  <a:schemeClr val="dk1"/>
                </a:solidFill>
                <a:latin typeface="Calibri"/>
                <a:ea typeface="Calibri"/>
                <a:cs typeface="Calibri"/>
                <a:sym typeface="Calibri"/>
              </a:endParaRPr>
            </a:p>
          </p:txBody>
        </p:sp>
        <p:pic>
          <p:nvPicPr>
            <p:cNvPr id="191" name="Google Shape;191;p6"/>
            <p:cNvPicPr preferRelativeResize="0"/>
            <p:nvPr/>
          </p:nvPicPr>
          <p:blipFill rotWithShape="1">
            <a:blip r:embed="rId4">
              <a:alphaModFix/>
            </a:blip>
            <a:srcRect/>
            <a:stretch/>
          </p:blipFill>
          <p:spPr>
            <a:xfrm>
              <a:off x="1695" y="1526"/>
              <a:ext cx="502" cy="427"/>
            </a:xfrm>
            <a:prstGeom prst="rect">
              <a:avLst/>
            </a:prstGeom>
            <a:noFill/>
            <a:ln>
              <a:noFill/>
            </a:ln>
          </p:spPr>
        </p:pic>
        <p:pic>
          <p:nvPicPr>
            <p:cNvPr id="192" name="Google Shape;192;p6"/>
            <p:cNvPicPr preferRelativeResize="0"/>
            <p:nvPr/>
          </p:nvPicPr>
          <p:blipFill rotWithShape="1">
            <a:blip r:embed="rId5">
              <a:alphaModFix/>
            </a:blip>
            <a:srcRect/>
            <a:stretch/>
          </p:blipFill>
          <p:spPr>
            <a:xfrm>
              <a:off x="1744" y="2434"/>
              <a:ext cx="407" cy="401"/>
            </a:xfrm>
            <a:prstGeom prst="rect">
              <a:avLst/>
            </a:prstGeom>
            <a:noFill/>
            <a:ln>
              <a:noFill/>
            </a:ln>
          </p:spPr>
        </p:pic>
        <p:pic>
          <p:nvPicPr>
            <p:cNvPr id="193" name="Google Shape;193;p6"/>
            <p:cNvPicPr preferRelativeResize="0"/>
            <p:nvPr/>
          </p:nvPicPr>
          <p:blipFill rotWithShape="1">
            <a:blip r:embed="rId6">
              <a:alphaModFix/>
            </a:blip>
            <a:srcRect/>
            <a:stretch/>
          </p:blipFill>
          <p:spPr>
            <a:xfrm>
              <a:off x="1755" y="1952"/>
              <a:ext cx="321" cy="516"/>
            </a:xfrm>
            <a:prstGeom prst="rect">
              <a:avLst/>
            </a:prstGeom>
            <a:noFill/>
            <a:ln>
              <a:noFill/>
            </a:ln>
          </p:spPr>
        </p:pic>
      </p:grpSp>
      <p:sp>
        <p:nvSpPr>
          <p:cNvPr id="194" name="Google Shape;194;p6"/>
          <p:cNvSpPr txBox="1"/>
          <p:nvPr/>
        </p:nvSpPr>
        <p:spPr>
          <a:xfrm>
            <a:off x="761327" y="1718558"/>
            <a:ext cx="8956110" cy="307777"/>
          </a:xfrm>
          <a:prstGeom prst="rect">
            <a:avLst/>
          </a:prstGeom>
          <a:noFill/>
          <a:ln w="25400" cap="flat" cmpd="sng">
            <a:solidFill>
              <a:srgbClr val="FF0000"/>
            </a:solidFill>
            <a:prstDash val="solid"/>
            <a:miter lim="800000"/>
            <a:headEnd type="none" w="sm" len="sm"/>
            <a:tailEnd type="none" w="sm" len="sm"/>
          </a:ln>
        </p:spPr>
        <p:txBody>
          <a:bodyPr spcFirstLastPara="1" wrap="square" lIns="0" tIns="0" rIns="0" bIns="0" anchor="t" anchorCtr="0">
            <a:spAutoFit/>
          </a:bodyPr>
          <a:lstStyle/>
          <a:p>
            <a:pPr marL="354013" marR="0" lvl="0" indent="-354013" algn="l" rtl="0">
              <a:spcBef>
                <a:spcPts val="0"/>
              </a:spcBef>
              <a:spcAft>
                <a:spcPts val="0"/>
              </a:spcAft>
              <a:buNone/>
            </a:pPr>
            <a:r>
              <a:rPr lang="en-US" sz="2000">
                <a:solidFill>
                  <a:srgbClr val="FF0000"/>
                </a:solidFill>
                <a:latin typeface="Calibri"/>
                <a:ea typeface="Calibri"/>
                <a:cs typeface="Calibri"/>
                <a:sym typeface="Calibri"/>
              </a:rPr>
              <a:t>“</a:t>
            </a:r>
            <a:r>
              <a:rPr lang="en-US" sz="2000">
                <a:solidFill>
                  <a:srgbClr val="FF0000"/>
                </a:solidFill>
                <a:latin typeface="Times New Roman"/>
                <a:ea typeface="Times New Roman"/>
                <a:cs typeface="Times New Roman"/>
                <a:sym typeface="Times New Roman"/>
              </a:rPr>
              <a:t>Collection of raw facts from which conclusions may be drawn”</a:t>
            </a:r>
            <a:endParaRPr sz="20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20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2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60</a:t>
            </a:fld>
            <a:endParaRPr/>
          </a:p>
        </p:txBody>
      </p:sp>
      <p:sp>
        <p:nvSpPr>
          <p:cNvPr id="856" name="Google Shape;856;p61"/>
          <p:cNvSpPr/>
          <p:nvPr/>
        </p:nvSpPr>
        <p:spPr>
          <a:xfrm>
            <a:off x="80908" y="1089652"/>
            <a:ext cx="11668269" cy="370870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building blocks of a typical enterprise network include:</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Campus network</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Private WAN</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Remote access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Internet server farm</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Extranet server farm</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Intranet server farm</a:t>
            </a:r>
            <a:endParaRPr/>
          </a:p>
        </p:txBody>
      </p:sp>
      <p:sp>
        <p:nvSpPr>
          <p:cNvPr id="857" name="Google Shape;857;p6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6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61</a:t>
            </a:fld>
            <a:endParaRPr/>
          </a:p>
        </p:txBody>
      </p:sp>
      <p:sp>
        <p:nvSpPr>
          <p:cNvPr id="864" name="Google Shape;864;p6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865" name="Google Shape;865;p62" descr="C:\Users\bharadwaj\Pictures\image_thumb.png"/>
          <p:cNvPicPr preferRelativeResize="0"/>
          <p:nvPr/>
        </p:nvPicPr>
        <p:blipFill rotWithShape="1">
          <a:blip r:embed="rId3">
            <a:alphaModFix/>
          </a:blip>
          <a:srcRect/>
          <a:stretch/>
        </p:blipFill>
        <p:spPr>
          <a:xfrm>
            <a:off x="3184581" y="1487092"/>
            <a:ext cx="6067190" cy="495226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6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62</a:t>
            </a:fld>
            <a:endParaRPr/>
          </a:p>
        </p:txBody>
      </p:sp>
      <p:sp>
        <p:nvSpPr>
          <p:cNvPr id="872" name="Google Shape;872;p63"/>
          <p:cNvSpPr/>
          <p:nvPr/>
        </p:nvSpPr>
        <p:spPr>
          <a:xfrm>
            <a:off x="80908" y="1089652"/>
            <a:ext cx="11668269" cy="216982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Data Centers typically house many components that support the infrastructure building blocks, such as the core switches of the campus network or the edge routers of the private WAN.</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Data Center designs can include any or all of the building blocks as shown in previous slide figure, including any or all server farm types. Each type of server farm can be a separate physical entity, depending on the business requirements of the enterprise.</a:t>
            </a:r>
            <a:endParaRPr/>
          </a:p>
        </p:txBody>
      </p:sp>
      <p:sp>
        <p:nvSpPr>
          <p:cNvPr id="873" name="Google Shape;873;p6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63</a:t>
            </a:fld>
            <a:endParaRPr/>
          </a:p>
        </p:txBody>
      </p:sp>
      <p:sp>
        <p:nvSpPr>
          <p:cNvPr id="879" name="Google Shape;879;p64"/>
          <p:cNvSpPr/>
          <p:nvPr/>
        </p:nvSpPr>
        <p:spPr>
          <a:xfrm>
            <a:off x="917944" y="2958073"/>
            <a:ext cx="10248181" cy="1631216"/>
          </a:xfrm>
          <a:prstGeom prst="rect">
            <a:avLst/>
          </a:prstGeom>
          <a:noFill/>
          <a:ln>
            <a:noFill/>
          </a:ln>
        </p:spPr>
        <p:txBody>
          <a:bodyPr spcFirstLastPara="1" wrap="square" lIns="91425" tIns="45700" rIns="91425" bIns="45700" anchor="t" anchorCtr="0">
            <a:spAutoFit/>
          </a:bodyPr>
          <a:lstStyle/>
          <a:p>
            <a:pPr marL="12700" marR="0" lvl="0" indent="0" algn="ctr" rtl="0">
              <a:spcBef>
                <a:spcPts val="0"/>
              </a:spcBef>
              <a:spcAft>
                <a:spcPts val="0"/>
              </a:spcAft>
              <a:buNone/>
            </a:pPr>
            <a:r>
              <a:rPr lang="en-US" sz="5000" b="1">
                <a:solidFill>
                  <a:schemeClr val="dk1"/>
                </a:solidFill>
                <a:latin typeface="Helvetica Neue"/>
                <a:ea typeface="Helvetica Neue"/>
                <a:cs typeface="Helvetica Neue"/>
                <a:sym typeface="Helvetica Neue"/>
              </a:rPr>
              <a:t>Role of Data Center in Service Provider Environment</a:t>
            </a:r>
            <a:endParaRPr/>
          </a:p>
        </p:txBody>
      </p:sp>
      <p:sp>
        <p:nvSpPr>
          <p:cNvPr id="880" name="Google Shape;880;p6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6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64</a:t>
            </a:fld>
            <a:endParaRPr/>
          </a:p>
        </p:txBody>
      </p:sp>
      <p:sp>
        <p:nvSpPr>
          <p:cNvPr id="887" name="Google Shape;887;p65"/>
          <p:cNvSpPr/>
          <p:nvPr/>
        </p:nvSpPr>
        <p:spPr>
          <a:xfrm>
            <a:off x="80908" y="1089652"/>
            <a:ext cx="11668269" cy="27853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Data Centers in service provider (SP) environments, known as Internet Data Centers (IDCs), unlike in enterprise environments, are the source of revenue that supports collocated server farms for enterprise customers.</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SP Data Center is a service-oriented environment built to house, or host, an enterprise customer’s application environment under tightly controlled SLAs for uptime and availability. Enterprises also build IDCs when the sole reason for the Data Center is to support Internet-facing applications.</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p:txBody>
      </p:sp>
      <p:sp>
        <p:nvSpPr>
          <p:cNvPr id="888" name="Google Shape;888;p6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6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65</a:t>
            </a:fld>
            <a:endParaRPr/>
          </a:p>
        </p:txBody>
      </p:sp>
      <p:sp>
        <p:nvSpPr>
          <p:cNvPr id="895" name="Google Shape;895;p66"/>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10. Which of the following is a building block of  a typical enterprise network? </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Private WAN</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Remote access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Extranet server farm</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All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896" name="Google Shape;896;p6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66</a:t>
            </a:fld>
            <a:endParaRPr/>
          </a:p>
        </p:txBody>
      </p:sp>
      <p:sp>
        <p:nvSpPr>
          <p:cNvPr id="903" name="Google Shape;903;p67"/>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11. IDCs are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centers in Enterprise environment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centers in Service Provider environment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Data centers in local environment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 Above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904" name="Google Shape;904;p6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67</a:t>
            </a:fld>
            <a:endParaRPr/>
          </a:p>
        </p:txBody>
      </p:sp>
      <p:sp>
        <p:nvSpPr>
          <p:cNvPr id="910" name="Google Shape;910;p68"/>
          <p:cNvSpPr/>
          <p:nvPr/>
        </p:nvSpPr>
        <p:spPr>
          <a:xfrm>
            <a:off x="917944" y="3199614"/>
            <a:ext cx="10248181" cy="1015663"/>
          </a:xfrm>
          <a:prstGeom prst="rect">
            <a:avLst/>
          </a:prstGeom>
          <a:noFill/>
          <a:ln>
            <a:noFill/>
          </a:ln>
        </p:spPr>
        <p:txBody>
          <a:bodyPr spcFirstLastPara="1" wrap="square" lIns="91425" tIns="45700" rIns="91425" bIns="45700" anchor="t" anchorCtr="0">
            <a:spAutoFit/>
          </a:bodyPr>
          <a:lstStyle/>
          <a:p>
            <a:pPr marL="12700" marR="0" lvl="0" indent="0" algn="ctr" rtl="0">
              <a:spcBef>
                <a:spcPts val="0"/>
              </a:spcBef>
              <a:spcAft>
                <a:spcPts val="0"/>
              </a:spcAft>
              <a:buNone/>
            </a:pPr>
            <a:r>
              <a:rPr lang="en-US" sz="6000" b="1">
                <a:solidFill>
                  <a:schemeClr val="dk1"/>
                </a:solidFill>
                <a:latin typeface="Helvetica Neue"/>
                <a:ea typeface="Helvetica Neue"/>
                <a:cs typeface="Helvetica Neue"/>
                <a:sym typeface="Helvetica Neue"/>
              </a:rPr>
              <a:t>Data Center Architecture</a:t>
            </a:r>
            <a:endParaRPr/>
          </a:p>
        </p:txBody>
      </p:sp>
      <p:sp>
        <p:nvSpPr>
          <p:cNvPr id="911" name="Google Shape;911;p6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6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68</a:t>
            </a:fld>
            <a:endParaRPr/>
          </a:p>
        </p:txBody>
      </p:sp>
      <p:sp>
        <p:nvSpPr>
          <p:cNvPr id="918" name="Google Shape;918;p69"/>
          <p:cNvSpPr/>
          <p:nvPr/>
        </p:nvSpPr>
        <p:spPr>
          <a:xfrm>
            <a:off x="80908" y="1089652"/>
            <a:ext cx="11668269" cy="938719"/>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In this section, we shall discuss the architecture of a generic enterprise Data Center connected to the Internet and supporting an intranet server farm.</a:t>
            </a:r>
            <a:endParaRPr/>
          </a:p>
        </p:txBody>
      </p:sp>
      <p:sp>
        <p:nvSpPr>
          <p:cNvPr id="919" name="Google Shape;919;p6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69</a:t>
            </a:fld>
            <a:endParaRPr/>
          </a:p>
        </p:txBody>
      </p:sp>
      <p:sp>
        <p:nvSpPr>
          <p:cNvPr id="925" name="Google Shape;925;p70"/>
          <p:cNvSpPr/>
          <p:nvPr/>
        </p:nvSpPr>
        <p:spPr>
          <a:xfrm>
            <a:off x="917944" y="2871810"/>
            <a:ext cx="10248181" cy="1631216"/>
          </a:xfrm>
          <a:prstGeom prst="rect">
            <a:avLst/>
          </a:prstGeom>
          <a:noFill/>
          <a:ln>
            <a:noFill/>
          </a:ln>
        </p:spPr>
        <p:txBody>
          <a:bodyPr spcFirstLastPara="1" wrap="square" lIns="91425" tIns="45700" rIns="91425" bIns="45700" anchor="t" anchorCtr="0">
            <a:spAutoFit/>
          </a:bodyPr>
          <a:lstStyle/>
          <a:p>
            <a:pPr marL="12700" marR="0" lvl="0" indent="0" algn="ctr" rtl="0">
              <a:spcBef>
                <a:spcPts val="0"/>
              </a:spcBef>
              <a:spcAft>
                <a:spcPts val="0"/>
              </a:spcAft>
              <a:buNone/>
            </a:pPr>
            <a:r>
              <a:rPr lang="en-US" sz="5000" b="1">
                <a:solidFill>
                  <a:schemeClr val="dk1"/>
                </a:solidFill>
                <a:latin typeface="Helvetica Neue"/>
                <a:ea typeface="Helvetica Neue"/>
                <a:cs typeface="Helvetica Neue"/>
                <a:sym typeface="Helvetica Neue"/>
              </a:rPr>
              <a:t>Topology of an Enterprise</a:t>
            </a:r>
            <a:br>
              <a:rPr lang="en-US" sz="5000" b="1">
                <a:solidFill>
                  <a:schemeClr val="dk1"/>
                </a:solidFill>
                <a:latin typeface="Helvetica Neue"/>
                <a:ea typeface="Helvetica Neue"/>
                <a:cs typeface="Helvetica Neue"/>
                <a:sym typeface="Helvetica Neue"/>
              </a:rPr>
            </a:br>
            <a:r>
              <a:rPr lang="en-US" sz="5000" b="1">
                <a:solidFill>
                  <a:schemeClr val="dk1"/>
                </a:solidFill>
                <a:latin typeface="Helvetica Neue"/>
                <a:ea typeface="Helvetica Neue"/>
                <a:cs typeface="Helvetica Neue"/>
                <a:sym typeface="Helvetica Neue"/>
              </a:rPr>
              <a:t>Data Center Architecture</a:t>
            </a:r>
            <a:endParaRPr/>
          </a:p>
        </p:txBody>
      </p:sp>
      <p:sp>
        <p:nvSpPr>
          <p:cNvPr id="926" name="Google Shape;926;p7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
        <p:nvSpPr>
          <p:cNvPr id="201" name="Google Shape;201;p7"/>
          <p:cNvSpPr/>
          <p:nvPr/>
        </p:nvSpPr>
        <p:spPr>
          <a:xfrm>
            <a:off x="80907" y="1089652"/>
            <a:ext cx="11383951" cy="6186309"/>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How many categories of data are there?</a:t>
            </a:r>
            <a:endParaRPr/>
          </a:p>
          <a:p>
            <a:pPr marL="360000" marR="0" lvl="4" indent="0" algn="l" rtl="0">
              <a:lnSpc>
                <a:spcPct val="150000"/>
              </a:lnSpc>
              <a:spcBef>
                <a:spcPts val="0"/>
              </a:spcBef>
              <a:spcAft>
                <a:spcPts val="0"/>
              </a:spcAft>
              <a:buNone/>
            </a:pPr>
            <a:endParaRPr sz="800" b="1"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Data can be categorized into following categories: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Structured:  </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Data Bases</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Spread Sheets</a:t>
            </a:r>
            <a:endParaRPr/>
          </a:p>
          <a:p>
            <a:pPr marL="1520100" marR="0" lvl="7" indent="-3429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Unstructured:</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Instant messages</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Images</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Audio</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Video</a:t>
            </a:r>
            <a:endParaRPr/>
          </a:p>
          <a:p>
            <a:pPr marL="1977300" marR="0" lvl="8" indent="-342900" algn="l" rtl="0">
              <a:lnSpc>
                <a:spcPct val="150000"/>
              </a:lnSpc>
              <a:spcBef>
                <a:spcPts val="0"/>
              </a:spcBef>
              <a:spcAft>
                <a:spcPts val="0"/>
              </a:spcAft>
              <a:buClr>
                <a:schemeClr val="dk1"/>
              </a:buClr>
              <a:buSzPts val="2000"/>
              <a:buFont typeface="Courier New"/>
              <a:buChar char="o"/>
            </a:pPr>
            <a:r>
              <a:rPr lang="en-US" sz="2000" b="0" i="0" u="none" strike="noStrike" cap="none">
                <a:solidFill>
                  <a:schemeClr val="dk1"/>
                </a:solidFill>
                <a:latin typeface="Times New Roman"/>
                <a:ea typeface="Times New Roman"/>
                <a:cs typeface="Times New Roman"/>
                <a:sym typeface="Times New Roman"/>
              </a:rPr>
              <a:t>Movies</a:t>
            </a:r>
            <a:endParaRPr sz="2000" b="0" i="0" u="none" strike="noStrike" cap="none">
              <a:solidFill>
                <a:schemeClr val="dk1"/>
              </a:solidFill>
              <a:latin typeface="Times New Roman"/>
              <a:ea typeface="Times New Roman"/>
              <a:cs typeface="Times New Roman"/>
              <a:sym typeface="Times New Roman"/>
            </a:endParaRPr>
          </a:p>
          <a:p>
            <a:pPr marL="1177200" marR="0" lvl="6" indent="-45720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Over  80% of enterprise data is unstructured </a:t>
            </a:r>
            <a:endParaRPr/>
          </a:p>
          <a:p>
            <a:pPr marL="1177200" marR="0" lvl="6" indent="-330200" algn="l" rtl="0">
              <a:lnSpc>
                <a:spcPct val="15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p:txBody>
      </p:sp>
      <p:sp>
        <p:nvSpPr>
          <p:cNvPr id="202" name="Google Shape;202;p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pSp>
        <p:nvGrpSpPr>
          <p:cNvPr id="203" name="Google Shape;203;p7"/>
          <p:cNvGrpSpPr/>
          <p:nvPr/>
        </p:nvGrpSpPr>
        <p:grpSpPr>
          <a:xfrm>
            <a:off x="6567107" y="1784259"/>
            <a:ext cx="4880498" cy="4468572"/>
            <a:chOff x="1943" y="1810"/>
            <a:chExt cx="3619" cy="2186"/>
          </a:xfrm>
        </p:grpSpPr>
        <p:sp>
          <p:nvSpPr>
            <p:cNvPr id="204" name="Google Shape;204;p7"/>
            <p:cNvSpPr/>
            <p:nvPr/>
          </p:nvSpPr>
          <p:spPr>
            <a:xfrm>
              <a:off x="3550" y="2217"/>
              <a:ext cx="1086" cy="1717"/>
            </a:xfrm>
            <a:custGeom>
              <a:avLst/>
              <a:gdLst/>
              <a:ahLst/>
              <a:cxnLst/>
              <a:rect l="l" t="t" r="r" b="b"/>
              <a:pathLst>
                <a:path w="3259" h="5149" extrusionOk="0">
                  <a:moveTo>
                    <a:pt x="2721" y="216"/>
                  </a:moveTo>
                  <a:lnTo>
                    <a:pt x="2753" y="264"/>
                  </a:lnTo>
                  <a:lnTo>
                    <a:pt x="2792" y="329"/>
                  </a:lnTo>
                  <a:lnTo>
                    <a:pt x="2831" y="396"/>
                  </a:lnTo>
                  <a:lnTo>
                    <a:pt x="2864" y="464"/>
                  </a:lnTo>
                  <a:lnTo>
                    <a:pt x="2897" y="536"/>
                  </a:lnTo>
                  <a:lnTo>
                    <a:pt x="2924" y="608"/>
                  </a:lnTo>
                  <a:lnTo>
                    <a:pt x="2951" y="683"/>
                  </a:lnTo>
                  <a:lnTo>
                    <a:pt x="2972" y="758"/>
                  </a:lnTo>
                  <a:lnTo>
                    <a:pt x="2993" y="836"/>
                  </a:lnTo>
                  <a:lnTo>
                    <a:pt x="3008" y="914"/>
                  </a:lnTo>
                  <a:lnTo>
                    <a:pt x="3021" y="995"/>
                  </a:lnTo>
                  <a:lnTo>
                    <a:pt x="3031" y="1076"/>
                  </a:lnTo>
                  <a:lnTo>
                    <a:pt x="3039" y="1162"/>
                  </a:lnTo>
                  <a:lnTo>
                    <a:pt x="3043" y="1246"/>
                  </a:lnTo>
                  <a:lnTo>
                    <a:pt x="3045" y="1333"/>
                  </a:lnTo>
                  <a:lnTo>
                    <a:pt x="3043" y="1422"/>
                  </a:lnTo>
                  <a:lnTo>
                    <a:pt x="3039" y="1513"/>
                  </a:lnTo>
                  <a:lnTo>
                    <a:pt x="3033" y="1578"/>
                  </a:lnTo>
                  <a:lnTo>
                    <a:pt x="3026" y="1645"/>
                  </a:lnTo>
                  <a:lnTo>
                    <a:pt x="3009" y="1781"/>
                  </a:lnTo>
                  <a:lnTo>
                    <a:pt x="2993" y="1874"/>
                  </a:lnTo>
                  <a:lnTo>
                    <a:pt x="2964" y="2009"/>
                  </a:lnTo>
                  <a:lnTo>
                    <a:pt x="2959" y="2024"/>
                  </a:lnTo>
                  <a:lnTo>
                    <a:pt x="2955" y="2041"/>
                  </a:lnTo>
                  <a:lnTo>
                    <a:pt x="2948" y="2075"/>
                  </a:lnTo>
                  <a:lnTo>
                    <a:pt x="2931" y="2142"/>
                  </a:lnTo>
                  <a:lnTo>
                    <a:pt x="2912" y="2207"/>
                  </a:lnTo>
                  <a:lnTo>
                    <a:pt x="2892" y="2274"/>
                  </a:lnTo>
                  <a:lnTo>
                    <a:pt x="2870" y="2339"/>
                  </a:lnTo>
                  <a:lnTo>
                    <a:pt x="2849" y="2405"/>
                  </a:lnTo>
                  <a:lnTo>
                    <a:pt x="2835" y="2436"/>
                  </a:lnTo>
                  <a:lnTo>
                    <a:pt x="2823" y="2468"/>
                  </a:lnTo>
                  <a:lnTo>
                    <a:pt x="2798" y="2533"/>
                  </a:lnTo>
                  <a:lnTo>
                    <a:pt x="2772" y="2595"/>
                  </a:lnTo>
                  <a:lnTo>
                    <a:pt x="2744" y="2660"/>
                  </a:lnTo>
                  <a:lnTo>
                    <a:pt x="2714" y="2723"/>
                  </a:lnTo>
                  <a:lnTo>
                    <a:pt x="2683" y="2786"/>
                  </a:lnTo>
                  <a:lnTo>
                    <a:pt x="2618" y="2911"/>
                  </a:lnTo>
                  <a:lnTo>
                    <a:pt x="2546" y="3033"/>
                  </a:lnTo>
                  <a:lnTo>
                    <a:pt x="2509" y="3093"/>
                  </a:lnTo>
                  <a:lnTo>
                    <a:pt x="2471" y="3155"/>
                  </a:lnTo>
                  <a:lnTo>
                    <a:pt x="2430" y="3215"/>
                  </a:lnTo>
                  <a:lnTo>
                    <a:pt x="2388" y="3275"/>
                  </a:lnTo>
                  <a:lnTo>
                    <a:pt x="2345" y="3333"/>
                  </a:lnTo>
                  <a:lnTo>
                    <a:pt x="2301" y="3393"/>
                  </a:lnTo>
                  <a:lnTo>
                    <a:pt x="2255" y="3451"/>
                  </a:lnTo>
                  <a:lnTo>
                    <a:pt x="2231" y="3480"/>
                  </a:lnTo>
                  <a:lnTo>
                    <a:pt x="2219" y="3494"/>
                  </a:lnTo>
                  <a:lnTo>
                    <a:pt x="2208" y="3510"/>
                  </a:lnTo>
                  <a:lnTo>
                    <a:pt x="2160" y="3567"/>
                  </a:lnTo>
                  <a:lnTo>
                    <a:pt x="2111" y="3625"/>
                  </a:lnTo>
                  <a:lnTo>
                    <a:pt x="2084" y="3653"/>
                  </a:lnTo>
                  <a:lnTo>
                    <a:pt x="2059" y="3681"/>
                  </a:lnTo>
                  <a:lnTo>
                    <a:pt x="2006" y="3739"/>
                  </a:lnTo>
                  <a:lnTo>
                    <a:pt x="1992" y="3752"/>
                  </a:lnTo>
                  <a:lnTo>
                    <a:pt x="1979" y="3767"/>
                  </a:lnTo>
                  <a:lnTo>
                    <a:pt x="1952" y="3795"/>
                  </a:lnTo>
                  <a:lnTo>
                    <a:pt x="1898" y="3853"/>
                  </a:lnTo>
                  <a:lnTo>
                    <a:pt x="1843" y="3905"/>
                  </a:lnTo>
                  <a:lnTo>
                    <a:pt x="1829" y="3917"/>
                  </a:lnTo>
                  <a:lnTo>
                    <a:pt x="1815" y="3930"/>
                  </a:lnTo>
                  <a:lnTo>
                    <a:pt x="1789" y="3956"/>
                  </a:lnTo>
                  <a:lnTo>
                    <a:pt x="1734" y="4007"/>
                  </a:lnTo>
                  <a:lnTo>
                    <a:pt x="1706" y="4031"/>
                  </a:lnTo>
                  <a:lnTo>
                    <a:pt x="1680" y="4056"/>
                  </a:lnTo>
                  <a:lnTo>
                    <a:pt x="1569" y="4149"/>
                  </a:lnTo>
                  <a:lnTo>
                    <a:pt x="1513" y="4195"/>
                  </a:lnTo>
                  <a:lnTo>
                    <a:pt x="1458" y="4241"/>
                  </a:lnTo>
                  <a:lnTo>
                    <a:pt x="1400" y="4283"/>
                  </a:lnTo>
                  <a:lnTo>
                    <a:pt x="1371" y="4303"/>
                  </a:lnTo>
                  <a:lnTo>
                    <a:pt x="1344" y="4325"/>
                  </a:lnTo>
                  <a:lnTo>
                    <a:pt x="1286" y="4365"/>
                  </a:lnTo>
                  <a:lnTo>
                    <a:pt x="1229" y="4405"/>
                  </a:lnTo>
                  <a:lnTo>
                    <a:pt x="1213" y="4413"/>
                  </a:lnTo>
                  <a:lnTo>
                    <a:pt x="1199" y="4423"/>
                  </a:lnTo>
                  <a:lnTo>
                    <a:pt x="1170" y="4442"/>
                  </a:lnTo>
                  <a:lnTo>
                    <a:pt x="1112" y="4479"/>
                  </a:lnTo>
                  <a:lnTo>
                    <a:pt x="1053" y="4515"/>
                  </a:lnTo>
                  <a:lnTo>
                    <a:pt x="996" y="4551"/>
                  </a:lnTo>
                  <a:lnTo>
                    <a:pt x="936" y="4584"/>
                  </a:lnTo>
                  <a:lnTo>
                    <a:pt x="876" y="4615"/>
                  </a:lnTo>
                  <a:lnTo>
                    <a:pt x="756" y="4675"/>
                  </a:lnTo>
                  <a:lnTo>
                    <a:pt x="725" y="4688"/>
                  </a:lnTo>
                  <a:lnTo>
                    <a:pt x="695" y="4702"/>
                  </a:lnTo>
                  <a:lnTo>
                    <a:pt x="634" y="4730"/>
                  </a:lnTo>
                  <a:lnTo>
                    <a:pt x="512" y="4780"/>
                  </a:lnTo>
                  <a:lnTo>
                    <a:pt x="450" y="4803"/>
                  </a:lnTo>
                  <a:lnTo>
                    <a:pt x="387" y="4825"/>
                  </a:lnTo>
                  <a:lnTo>
                    <a:pt x="355" y="4834"/>
                  </a:lnTo>
                  <a:lnTo>
                    <a:pt x="324" y="4845"/>
                  </a:lnTo>
                  <a:lnTo>
                    <a:pt x="261" y="4866"/>
                  </a:lnTo>
                  <a:lnTo>
                    <a:pt x="196" y="4884"/>
                  </a:lnTo>
                  <a:lnTo>
                    <a:pt x="134" y="4900"/>
                  </a:lnTo>
                  <a:lnTo>
                    <a:pt x="7" y="4932"/>
                  </a:lnTo>
                  <a:lnTo>
                    <a:pt x="0" y="4933"/>
                  </a:lnTo>
                  <a:lnTo>
                    <a:pt x="205" y="5149"/>
                  </a:lnTo>
                  <a:lnTo>
                    <a:pt x="236" y="5140"/>
                  </a:lnTo>
                  <a:lnTo>
                    <a:pt x="268" y="5133"/>
                  </a:lnTo>
                  <a:lnTo>
                    <a:pt x="333" y="5118"/>
                  </a:lnTo>
                  <a:lnTo>
                    <a:pt x="397" y="5101"/>
                  </a:lnTo>
                  <a:lnTo>
                    <a:pt x="462" y="5084"/>
                  </a:lnTo>
                  <a:lnTo>
                    <a:pt x="524" y="5064"/>
                  </a:lnTo>
                  <a:lnTo>
                    <a:pt x="555" y="5053"/>
                  </a:lnTo>
                  <a:lnTo>
                    <a:pt x="588" y="5043"/>
                  </a:lnTo>
                  <a:lnTo>
                    <a:pt x="650" y="5022"/>
                  </a:lnTo>
                  <a:lnTo>
                    <a:pt x="714" y="5000"/>
                  </a:lnTo>
                  <a:lnTo>
                    <a:pt x="728" y="4993"/>
                  </a:lnTo>
                  <a:lnTo>
                    <a:pt x="744" y="4987"/>
                  </a:lnTo>
                  <a:lnTo>
                    <a:pt x="775" y="4975"/>
                  </a:lnTo>
                  <a:lnTo>
                    <a:pt x="837" y="4950"/>
                  </a:lnTo>
                  <a:lnTo>
                    <a:pt x="960" y="4894"/>
                  </a:lnTo>
                  <a:lnTo>
                    <a:pt x="1020" y="4864"/>
                  </a:lnTo>
                  <a:lnTo>
                    <a:pt x="1034" y="4856"/>
                  </a:lnTo>
                  <a:lnTo>
                    <a:pt x="1050" y="4849"/>
                  </a:lnTo>
                  <a:lnTo>
                    <a:pt x="1081" y="4834"/>
                  </a:lnTo>
                  <a:lnTo>
                    <a:pt x="1141" y="4803"/>
                  </a:lnTo>
                  <a:lnTo>
                    <a:pt x="1171" y="4786"/>
                  </a:lnTo>
                  <a:lnTo>
                    <a:pt x="1202" y="4771"/>
                  </a:lnTo>
                  <a:lnTo>
                    <a:pt x="1320" y="4699"/>
                  </a:lnTo>
                  <a:lnTo>
                    <a:pt x="1437" y="4624"/>
                  </a:lnTo>
                  <a:lnTo>
                    <a:pt x="1495" y="4585"/>
                  </a:lnTo>
                  <a:lnTo>
                    <a:pt x="1553" y="4544"/>
                  </a:lnTo>
                  <a:lnTo>
                    <a:pt x="1668" y="4460"/>
                  </a:lnTo>
                  <a:lnTo>
                    <a:pt x="1781" y="4369"/>
                  </a:lnTo>
                  <a:lnTo>
                    <a:pt x="1836" y="4322"/>
                  </a:lnTo>
                  <a:lnTo>
                    <a:pt x="1892" y="4274"/>
                  </a:lnTo>
                  <a:lnTo>
                    <a:pt x="2003" y="4173"/>
                  </a:lnTo>
                  <a:lnTo>
                    <a:pt x="2058" y="4122"/>
                  </a:lnTo>
                  <a:lnTo>
                    <a:pt x="2113" y="4069"/>
                  </a:lnTo>
                  <a:lnTo>
                    <a:pt x="2169" y="4009"/>
                  </a:lnTo>
                  <a:lnTo>
                    <a:pt x="2183" y="3993"/>
                  </a:lnTo>
                  <a:lnTo>
                    <a:pt x="2197" y="3979"/>
                  </a:lnTo>
                  <a:lnTo>
                    <a:pt x="2226" y="3950"/>
                  </a:lnTo>
                  <a:lnTo>
                    <a:pt x="2280" y="3890"/>
                  </a:lnTo>
                  <a:lnTo>
                    <a:pt x="2306" y="3860"/>
                  </a:lnTo>
                  <a:lnTo>
                    <a:pt x="2334" y="3831"/>
                  </a:lnTo>
                  <a:lnTo>
                    <a:pt x="2384" y="3770"/>
                  </a:lnTo>
                  <a:lnTo>
                    <a:pt x="2435" y="3710"/>
                  </a:lnTo>
                  <a:lnTo>
                    <a:pt x="2483" y="3649"/>
                  </a:lnTo>
                  <a:lnTo>
                    <a:pt x="2531" y="3589"/>
                  </a:lnTo>
                  <a:lnTo>
                    <a:pt x="2619" y="3464"/>
                  </a:lnTo>
                  <a:lnTo>
                    <a:pt x="2663" y="3402"/>
                  </a:lnTo>
                  <a:lnTo>
                    <a:pt x="2705" y="3339"/>
                  </a:lnTo>
                  <a:lnTo>
                    <a:pt x="2744" y="3275"/>
                  </a:lnTo>
                  <a:lnTo>
                    <a:pt x="2783" y="3212"/>
                  </a:lnTo>
                  <a:lnTo>
                    <a:pt x="2820" y="3147"/>
                  </a:lnTo>
                  <a:lnTo>
                    <a:pt x="2856" y="3084"/>
                  </a:lnTo>
                  <a:lnTo>
                    <a:pt x="2889" y="3018"/>
                  </a:lnTo>
                  <a:lnTo>
                    <a:pt x="2922" y="2953"/>
                  </a:lnTo>
                  <a:lnTo>
                    <a:pt x="2953" y="2886"/>
                  </a:lnTo>
                  <a:lnTo>
                    <a:pt x="2983" y="2821"/>
                  </a:lnTo>
                  <a:lnTo>
                    <a:pt x="3011" y="2754"/>
                  </a:lnTo>
                  <a:lnTo>
                    <a:pt x="3037" y="2687"/>
                  </a:lnTo>
                  <a:lnTo>
                    <a:pt x="3062" y="2619"/>
                  </a:lnTo>
                  <a:lnTo>
                    <a:pt x="3086" y="2552"/>
                  </a:lnTo>
                  <a:lnTo>
                    <a:pt x="3108" y="2483"/>
                  </a:lnTo>
                  <a:lnTo>
                    <a:pt x="3117" y="2448"/>
                  </a:lnTo>
                  <a:lnTo>
                    <a:pt x="3128" y="2414"/>
                  </a:lnTo>
                  <a:lnTo>
                    <a:pt x="3147" y="2345"/>
                  </a:lnTo>
                  <a:lnTo>
                    <a:pt x="3167" y="2276"/>
                  </a:lnTo>
                  <a:lnTo>
                    <a:pt x="3174" y="2240"/>
                  </a:lnTo>
                  <a:lnTo>
                    <a:pt x="3177" y="2222"/>
                  </a:lnTo>
                  <a:lnTo>
                    <a:pt x="3182" y="2205"/>
                  </a:lnTo>
                  <a:lnTo>
                    <a:pt x="3198" y="2136"/>
                  </a:lnTo>
                  <a:lnTo>
                    <a:pt x="3204" y="2100"/>
                  </a:lnTo>
                  <a:lnTo>
                    <a:pt x="3211" y="2065"/>
                  </a:lnTo>
                  <a:lnTo>
                    <a:pt x="3224" y="1995"/>
                  </a:lnTo>
                  <a:lnTo>
                    <a:pt x="3241" y="1874"/>
                  </a:lnTo>
                  <a:lnTo>
                    <a:pt x="3248" y="1800"/>
                  </a:lnTo>
                  <a:lnTo>
                    <a:pt x="3254" y="1729"/>
                  </a:lnTo>
                  <a:lnTo>
                    <a:pt x="3257" y="1670"/>
                  </a:lnTo>
                  <a:lnTo>
                    <a:pt x="3259" y="1614"/>
                  </a:lnTo>
                  <a:lnTo>
                    <a:pt x="3259" y="1502"/>
                  </a:lnTo>
                  <a:lnTo>
                    <a:pt x="3254" y="1393"/>
                  </a:lnTo>
                  <a:lnTo>
                    <a:pt x="3251" y="1339"/>
                  </a:lnTo>
                  <a:lnTo>
                    <a:pt x="3246" y="1288"/>
                  </a:lnTo>
                  <a:lnTo>
                    <a:pt x="3231" y="1183"/>
                  </a:lnTo>
                  <a:lnTo>
                    <a:pt x="3222" y="1132"/>
                  </a:lnTo>
                  <a:lnTo>
                    <a:pt x="3212" y="1082"/>
                  </a:lnTo>
                  <a:lnTo>
                    <a:pt x="3188" y="983"/>
                  </a:lnTo>
                  <a:lnTo>
                    <a:pt x="3162" y="888"/>
                  </a:lnTo>
                  <a:lnTo>
                    <a:pt x="3128" y="793"/>
                  </a:lnTo>
                  <a:lnTo>
                    <a:pt x="3090" y="703"/>
                  </a:lnTo>
                  <a:lnTo>
                    <a:pt x="3047" y="616"/>
                  </a:lnTo>
                  <a:lnTo>
                    <a:pt x="3024" y="572"/>
                  </a:lnTo>
                  <a:lnTo>
                    <a:pt x="3000" y="530"/>
                  </a:lnTo>
                  <a:lnTo>
                    <a:pt x="2947" y="448"/>
                  </a:lnTo>
                  <a:lnTo>
                    <a:pt x="2889" y="367"/>
                  </a:lnTo>
                  <a:lnTo>
                    <a:pt x="2827" y="289"/>
                  </a:lnTo>
                  <a:lnTo>
                    <a:pt x="2795" y="251"/>
                  </a:lnTo>
                  <a:lnTo>
                    <a:pt x="2761" y="215"/>
                  </a:lnTo>
                  <a:lnTo>
                    <a:pt x="2545" y="0"/>
                  </a:lnTo>
                  <a:lnTo>
                    <a:pt x="2570" y="26"/>
                  </a:lnTo>
                  <a:lnTo>
                    <a:pt x="2631" y="97"/>
                  </a:lnTo>
                  <a:lnTo>
                    <a:pt x="2660" y="133"/>
                  </a:lnTo>
                  <a:lnTo>
                    <a:pt x="2690" y="172"/>
                  </a:lnTo>
                  <a:lnTo>
                    <a:pt x="2699" y="184"/>
                  </a:lnTo>
                  <a:lnTo>
                    <a:pt x="2721" y="2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7"/>
            <p:cNvSpPr/>
            <p:nvPr/>
          </p:nvSpPr>
          <p:spPr>
            <a:xfrm>
              <a:off x="3549" y="2275"/>
              <a:ext cx="1016" cy="1587"/>
            </a:xfrm>
            <a:custGeom>
              <a:avLst/>
              <a:gdLst/>
              <a:ahLst/>
              <a:cxnLst/>
              <a:rect l="l" t="t" r="r" b="b"/>
              <a:pathLst>
                <a:path w="3049" h="4761" extrusionOk="0">
                  <a:moveTo>
                    <a:pt x="2757" y="92"/>
                  </a:moveTo>
                  <a:lnTo>
                    <a:pt x="2725" y="44"/>
                  </a:lnTo>
                  <a:lnTo>
                    <a:pt x="2703" y="12"/>
                  </a:lnTo>
                  <a:lnTo>
                    <a:pt x="2694" y="0"/>
                  </a:lnTo>
                  <a:lnTo>
                    <a:pt x="2699" y="18"/>
                  </a:lnTo>
                  <a:lnTo>
                    <a:pt x="2706" y="36"/>
                  </a:lnTo>
                  <a:lnTo>
                    <a:pt x="2711" y="51"/>
                  </a:lnTo>
                  <a:lnTo>
                    <a:pt x="2718" y="66"/>
                  </a:lnTo>
                  <a:lnTo>
                    <a:pt x="2723" y="78"/>
                  </a:lnTo>
                  <a:lnTo>
                    <a:pt x="2728" y="88"/>
                  </a:lnTo>
                  <a:lnTo>
                    <a:pt x="2728" y="90"/>
                  </a:lnTo>
                  <a:lnTo>
                    <a:pt x="2729" y="92"/>
                  </a:lnTo>
                  <a:lnTo>
                    <a:pt x="2731" y="97"/>
                  </a:lnTo>
                  <a:lnTo>
                    <a:pt x="2736" y="104"/>
                  </a:lnTo>
                  <a:lnTo>
                    <a:pt x="2771" y="166"/>
                  </a:lnTo>
                  <a:lnTo>
                    <a:pt x="2806" y="232"/>
                  </a:lnTo>
                  <a:lnTo>
                    <a:pt x="2836" y="298"/>
                  </a:lnTo>
                  <a:lnTo>
                    <a:pt x="2866" y="368"/>
                  </a:lnTo>
                  <a:lnTo>
                    <a:pt x="2891" y="438"/>
                  </a:lnTo>
                  <a:lnTo>
                    <a:pt x="2914" y="510"/>
                  </a:lnTo>
                  <a:lnTo>
                    <a:pt x="2934" y="583"/>
                  </a:lnTo>
                  <a:lnTo>
                    <a:pt x="2952" y="658"/>
                  </a:lnTo>
                  <a:lnTo>
                    <a:pt x="2965" y="733"/>
                  </a:lnTo>
                  <a:lnTo>
                    <a:pt x="2979" y="811"/>
                  </a:lnTo>
                  <a:lnTo>
                    <a:pt x="2987" y="889"/>
                  </a:lnTo>
                  <a:lnTo>
                    <a:pt x="2994" y="970"/>
                  </a:lnTo>
                  <a:lnTo>
                    <a:pt x="2998" y="1052"/>
                  </a:lnTo>
                  <a:lnTo>
                    <a:pt x="2999" y="1136"/>
                  </a:lnTo>
                  <a:lnTo>
                    <a:pt x="2997" y="1220"/>
                  </a:lnTo>
                  <a:lnTo>
                    <a:pt x="2993" y="1308"/>
                  </a:lnTo>
                  <a:lnTo>
                    <a:pt x="2987" y="1372"/>
                  </a:lnTo>
                  <a:lnTo>
                    <a:pt x="2980" y="1440"/>
                  </a:lnTo>
                  <a:lnTo>
                    <a:pt x="2963" y="1575"/>
                  </a:lnTo>
                  <a:lnTo>
                    <a:pt x="2940" y="1702"/>
                  </a:lnTo>
                  <a:lnTo>
                    <a:pt x="2926" y="1767"/>
                  </a:lnTo>
                  <a:lnTo>
                    <a:pt x="2910" y="1834"/>
                  </a:lnTo>
                  <a:lnTo>
                    <a:pt x="2893" y="1899"/>
                  </a:lnTo>
                  <a:lnTo>
                    <a:pt x="2877" y="1965"/>
                  </a:lnTo>
                  <a:lnTo>
                    <a:pt x="2836" y="2095"/>
                  </a:lnTo>
                  <a:lnTo>
                    <a:pt x="2814" y="2158"/>
                  </a:lnTo>
                  <a:lnTo>
                    <a:pt x="2793" y="2223"/>
                  </a:lnTo>
                  <a:lnTo>
                    <a:pt x="2767" y="2285"/>
                  </a:lnTo>
                  <a:lnTo>
                    <a:pt x="2754" y="2317"/>
                  </a:lnTo>
                  <a:lnTo>
                    <a:pt x="2742" y="2349"/>
                  </a:lnTo>
                  <a:lnTo>
                    <a:pt x="2716" y="2411"/>
                  </a:lnTo>
                  <a:lnTo>
                    <a:pt x="2688" y="2474"/>
                  </a:lnTo>
                  <a:lnTo>
                    <a:pt x="2680" y="2488"/>
                  </a:lnTo>
                  <a:lnTo>
                    <a:pt x="2673" y="2504"/>
                  </a:lnTo>
                  <a:lnTo>
                    <a:pt x="2658" y="2535"/>
                  </a:lnTo>
                  <a:lnTo>
                    <a:pt x="2628" y="2597"/>
                  </a:lnTo>
                  <a:lnTo>
                    <a:pt x="2611" y="2627"/>
                  </a:lnTo>
                  <a:lnTo>
                    <a:pt x="2596" y="2659"/>
                  </a:lnTo>
                  <a:lnTo>
                    <a:pt x="2563" y="2721"/>
                  </a:lnTo>
                  <a:lnTo>
                    <a:pt x="2491" y="2841"/>
                  </a:lnTo>
                  <a:lnTo>
                    <a:pt x="2472" y="2870"/>
                  </a:lnTo>
                  <a:lnTo>
                    <a:pt x="2463" y="2884"/>
                  </a:lnTo>
                  <a:lnTo>
                    <a:pt x="2454" y="2900"/>
                  </a:lnTo>
                  <a:lnTo>
                    <a:pt x="2416" y="2960"/>
                  </a:lnTo>
                  <a:lnTo>
                    <a:pt x="2334" y="3077"/>
                  </a:lnTo>
                  <a:lnTo>
                    <a:pt x="2292" y="3135"/>
                  </a:lnTo>
                  <a:lnTo>
                    <a:pt x="2249" y="3195"/>
                  </a:lnTo>
                  <a:lnTo>
                    <a:pt x="2203" y="3251"/>
                  </a:lnTo>
                  <a:lnTo>
                    <a:pt x="2157" y="3309"/>
                  </a:lnTo>
                  <a:lnTo>
                    <a:pt x="2109" y="3365"/>
                  </a:lnTo>
                  <a:lnTo>
                    <a:pt x="2061" y="3423"/>
                  </a:lnTo>
                  <a:lnTo>
                    <a:pt x="1957" y="3536"/>
                  </a:lnTo>
                  <a:lnTo>
                    <a:pt x="1905" y="3591"/>
                  </a:lnTo>
                  <a:lnTo>
                    <a:pt x="1852" y="3647"/>
                  </a:lnTo>
                  <a:lnTo>
                    <a:pt x="1798" y="3698"/>
                  </a:lnTo>
                  <a:lnTo>
                    <a:pt x="1745" y="3748"/>
                  </a:lnTo>
                  <a:lnTo>
                    <a:pt x="1717" y="3772"/>
                  </a:lnTo>
                  <a:lnTo>
                    <a:pt x="1691" y="3797"/>
                  </a:lnTo>
                  <a:lnTo>
                    <a:pt x="1638" y="3847"/>
                  </a:lnTo>
                  <a:lnTo>
                    <a:pt x="1583" y="3893"/>
                  </a:lnTo>
                  <a:lnTo>
                    <a:pt x="1569" y="3904"/>
                  </a:lnTo>
                  <a:lnTo>
                    <a:pt x="1555" y="3916"/>
                  </a:lnTo>
                  <a:lnTo>
                    <a:pt x="1529" y="3940"/>
                  </a:lnTo>
                  <a:lnTo>
                    <a:pt x="1474" y="3985"/>
                  </a:lnTo>
                  <a:lnTo>
                    <a:pt x="1446" y="4006"/>
                  </a:lnTo>
                  <a:lnTo>
                    <a:pt x="1420" y="4029"/>
                  </a:lnTo>
                  <a:lnTo>
                    <a:pt x="1363" y="4070"/>
                  </a:lnTo>
                  <a:lnTo>
                    <a:pt x="1308" y="4112"/>
                  </a:lnTo>
                  <a:lnTo>
                    <a:pt x="1195" y="4191"/>
                  </a:lnTo>
                  <a:lnTo>
                    <a:pt x="1138" y="4228"/>
                  </a:lnTo>
                  <a:lnTo>
                    <a:pt x="1109" y="4246"/>
                  </a:lnTo>
                  <a:lnTo>
                    <a:pt x="1081" y="4265"/>
                  </a:lnTo>
                  <a:lnTo>
                    <a:pt x="1024" y="4300"/>
                  </a:lnTo>
                  <a:lnTo>
                    <a:pt x="995" y="4317"/>
                  </a:lnTo>
                  <a:lnTo>
                    <a:pt x="981" y="4325"/>
                  </a:lnTo>
                  <a:lnTo>
                    <a:pt x="967" y="4335"/>
                  </a:lnTo>
                  <a:lnTo>
                    <a:pt x="850" y="4397"/>
                  </a:lnTo>
                  <a:lnTo>
                    <a:pt x="732" y="4457"/>
                  </a:lnTo>
                  <a:lnTo>
                    <a:pt x="672" y="4485"/>
                  </a:lnTo>
                  <a:lnTo>
                    <a:pt x="656" y="4491"/>
                  </a:lnTo>
                  <a:lnTo>
                    <a:pt x="642" y="4498"/>
                  </a:lnTo>
                  <a:lnTo>
                    <a:pt x="613" y="4512"/>
                  </a:lnTo>
                  <a:lnTo>
                    <a:pt x="493" y="4563"/>
                  </a:lnTo>
                  <a:lnTo>
                    <a:pt x="371" y="4608"/>
                  </a:lnTo>
                  <a:lnTo>
                    <a:pt x="248" y="4649"/>
                  </a:lnTo>
                  <a:lnTo>
                    <a:pt x="186" y="4667"/>
                  </a:lnTo>
                  <a:lnTo>
                    <a:pt x="155" y="4676"/>
                  </a:lnTo>
                  <a:lnTo>
                    <a:pt x="125" y="4685"/>
                  </a:lnTo>
                  <a:lnTo>
                    <a:pt x="0" y="4716"/>
                  </a:lnTo>
                  <a:lnTo>
                    <a:pt x="4" y="4761"/>
                  </a:lnTo>
                  <a:lnTo>
                    <a:pt x="11" y="4760"/>
                  </a:lnTo>
                  <a:lnTo>
                    <a:pt x="138" y="4728"/>
                  </a:lnTo>
                  <a:lnTo>
                    <a:pt x="200" y="4712"/>
                  </a:lnTo>
                  <a:lnTo>
                    <a:pt x="265" y="4694"/>
                  </a:lnTo>
                  <a:lnTo>
                    <a:pt x="328" y="4673"/>
                  </a:lnTo>
                  <a:lnTo>
                    <a:pt x="359" y="4662"/>
                  </a:lnTo>
                  <a:lnTo>
                    <a:pt x="391" y="4653"/>
                  </a:lnTo>
                  <a:lnTo>
                    <a:pt x="454" y="4631"/>
                  </a:lnTo>
                  <a:lnTo>
                    <a:pt x="516" y="4608"/>
                  </a:lnTo>
                  <a:lnTo>
                    <a:pt x="638" y="4558"/>
                  </a:lnTo>
                  <a:lnTo>
                    <a:pt x="699" y="4530"/>
                  </a:lnTo>
                  <a:lnTo>
                    <a:pt x="729" y="4516"/>
                  </a:lnTo>
                  <a:lnTo>
                    <a:pt x="760" y="4503"/>
                  </a:lnTo>
                  <a:lnTo>
                    <a:pt x="880" y="4443"/>
                  </a:lnTo>
                  <a:lnTo>
                    <a:pt x="940" y="4412"/>
                  </a:lnTo>
                  <a:lnTo>
                    <a:pt x="1000" y="4379"/>
                  </a:lnTo>
                  <a:lnTo>
                    <a:pt x="1057" y="4343"/>
                  </a:lnTo>
                  <a:lnTo>
                    <a:pt x="1116" y="4307"/>
                  </a:lnTo>
                  <a:lnTo>
                    <a:pt x="1174" y="4270"/>
                  </a:lnTo>
                  <a:lnTo>
                    <a:pt x="1203" y="4251"/>
                  </a:lnTo>
                  <a:lnTo>
                    <a:pt x="1217" y="4241"/>
                  </a:lnTo>
                  <a:lnTo>
                    <a:pt x="1233" y="4233"/>
                  </a:lnTo>
                  <a:lnTo>
                    <a:pt x="1290" y="4193"/>
                  </a:lnTo>
                  <a:lnTo>
                    <a:pt x="1348" y="4153"/>
                  </a:lnTo>
                  <a:lnTo>
                    <a:pt x="1375" y="4131"/>
                  </a:lnTo>
                  <a:lnTo>
                    <a:pt x="1404" y="4111"/>
                  </a:lnTo>
                  <a:lnTo>
                    <a:pt x="1462" y="4069"/>
                  </a:lnTo>
                  <a:lnTo>
                    <a:pt x="1517" y="4023"/>
                  </a:lnTo>
                  <a:lnTo>
                    <a:pt x="1573" y="3977"/>
                  </a:lnTo>
                  <a:lnTo>
                    <a:pt x="1684" y="3884"/>
                  </a:lnTo>
                  <a:lnTo>
                    <a:pt x="1710" y="3859"/>
                  </a:lnTo>
                  <a:lnTo>
                    <a:pt x="1738" y="3835"/>
                  </a:lnTo>
                  <a:lnTo>
                    <a:pt x="1793" y="3784"/>
                  </a:lnTo>
                  <a:lnTo>
                    <a:pt x="1819" y="3758"/>
                  </a:lnTo>
                  <a:lnTo>
                    <a:pt x="1833" y="3745"/>
                  </a:lnTo>
                  <a:lnTo>
                    <a:pt x="1847" y="3733"/>
                  </a:lnTo>
                  <a:lnTo>
                    <a:pt x="1902" y="3681"/>
                  </a:lnTo>
                  <a:lnTo>
                    <a:pt x="1956" y="3623"/>
                  </a:lnTo>
                  <a:lnTo>
                    <a:pt x="1983" y="3595"/>
                  </a:lnTo>
                  <a:lnTo>
                    <a:pt x="1996" y="3580"/>
                  </a:lnTo>
                  <a:lnTo>
                    <a:pt x="2010" y="3567"/>
                  </a:lnTo>
                  <a:lnTo>
                    <a:pt x="2063" y="3509"/>
                  </a:lnTo>
                  <a:lnTo>
                    <a:pt x="2088" y="3481"/>
                  </a:lnTo>
                  <a:lnTo>
                    <a:pt x="2115" y="3453"/>
                  </a:lnTo>
                  <a:lnTo>
                    <a:pt x="2164" y="3395"/>
                  </a:lnTo>
                  <a:lnTo>
                    <a:pt x="2212" y="3338"/>
                  </a:lnTo>
                  <a:lnTo>
                    <a:pt x="2223" y="3322"/>
                  </a:lnTo>
                  <a:lnTo>
                    <a:pt x="2235" y="3308"/>
                  </a:lnTo>
                  <a:lnTo>
                    <a:pt x="2259" y="3279"/>
                  </a:lnTo>
                  <a:lnTo>
                    <a:pt x="2305" y="3221"/>
                  </a:lnTo>
                  <a:lnTo>
                    <a:pt x="2349" y="3161"/>
                  </a:lnTo>
                  <a:lnTo>
                    <a:pt x="2392" y="3103"/>
                  </a:lnTo>
                  <a:lnTo>
                    <a:pt x="2434" y="3043"/>
                  </a:lnTo>
                  <a:lnTo>
                    <a:pt x="2475" y="2983"/>
                  </a:lnTo>
                  <a:lnTo>
                    <a:pt x="2513" y="2921"/>
                  </a:lnTo>
                  <a:lnTo>
                    <a:pt x="2550" y="2861"/>
                  </a:lnTo>
                  <a:lnTo>
                    <a:pt x="2622" y="2739"/>
                  </a:lnTo>
                  <a:lnTo>
                    <a:pt x="2687" y="2614"/>
                  </a:lnTo>
                  <a:lnTo>
                    <a:pt x="2718" y="2551"/>
                  </a:lnTo>
                  <a:lnTo>
                    <a:pt x="2748" y="2488"/>
                  </a:lnTo>
                  <a:lnTo>
                    <a:pt x="2776" y="2423"/>
                  </a:lnTo>
                  <a:lnTo>
                    <a:pt x="2802" y="2361"/>
                  </a:lnTo>
                  <a:lnTo>
                    <a:pt x="2827" y="2296"/>
                  </a:lnTo>
                  <a:lnTo>
                    <a:pt x="2839" y="2264"/>
                  </a:lnTo>
                  <a:lnTo>
                    <a:pt x="2853" y="2233"/>
                  </a:lnTo>
                  <a:lnTo>
                    <a:pt x="2874" y="2167"/>
                  </a:lnTo>
                  <a:lnTo>
                    <a:pt x="2896" y="2102"/>
                  </a:lnTo>
                  <a:lnTo>
                    <a:pt x="2916" y="2035"/>
                  </a:lnTo>
                  <a:lnTo>
                    <a:pt x="2935" y="1970"/>
                  </a:lnTo>
                  <a:lnTo>
                    <a:pt x="2952" y="1903"/>
                  </a:lnTo>
                  <a:lnTo>
                    <a:pt x="2959" y="1869"/>
                  </a:lnTo>
                  <a:lnTo>
                    <a:pt x="2963" y="1852"/>
                  </a:lnTo>
                  <a:lnTo>
                    <a:pt x="2968" y="1837"/>
                  </a:lnTo>
                  <a:lnTo>
                    <a:pt x="2997" y="1702"/>
                  </a:lnTo>
                  <a:lnTo>
                    <a:pt x="3013" y="1609"/>
                  </a:lnTo>
                  <a:lnTo>
                    <a:pt x="3030" y="1473"/>
                  </a:lnTo>
                  <a:lnTo>
                    <a:pt x="3037" y="1406"/>
                  </a:lnTo>
                  <a:lnTo>
                    <a:pt x="3043" y="1341"/>
                  </a:lnTo>
                  <a:lnTo>
                    <a:pt x="3047" y="1250"/>
                  </a:lnTo>
                  <a:lnTo>
                    <a:pt x="3049" y="1161"/>
                  </a:lnTo>
                  <a:lnTo>
                    <a:pt x="3047" y="1074"/>
                  </a:lnTo>
                  <a:lnTo>
                    <a:pt x="3043" y="990"/>
                  </a:lnTo>
                  <a:lnTo>
                    <a:pt x="3035" y="904"/>
                  </a:lnTo>
                  <a:lnTo>
                    <a:pt x="3025" y="823"/>
                  </a:lnTo>
                  <a:lnTo>
                    <a:pt x="3012" y="742"/>
                  </a:lnTo>
                  <a:lnTo>
                    <a:pt x="2997" y="664"/>
                  </a:lnTo>
                  <a:lnTo>
                    <a:pt x="2976" y="586"/>
                  </a:lnTo>
                  <a:lnTo>
                    <a:pt x="2955" y="511"/>
                  </a:lnTo>
                  <a:lnTo>
                    <a:pt x="2928" y="436"/>
                  </a:lnTo>
                  <a:lnTo>
                    <a:pt x="2901" y="364"/>
                  </a:lnTo>
                  <a:lnTo>
                    <a:pt x="2868" y="292"/>
                  </a:lnTo>
                  <a:lnTo>
                    <a:pt x="2835" y="224"/>
                  </a:lnTo>
                  <a:lnTo>
                    <a:pt x="2796" y="157"/>
                  </a:lnTo>
                  <a:lnTo>
                    <a:pt x="2757" y="9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7"/>
            <p:cNvSpPr/>
            <p:nvPr/>
          </p:nvSpPr>
          <p:spPr>
            <a:xfrm>
              <a:off x="2704" y="2023"/>
              <a:ext cx="1844" cy="1824"/>
            </a:xfrm>
            <a:custGeom>
              <a:avLst/>
              <a:gdLst/>
              <a:ahLst/>
              <a:cxnLst/>
              <a:rect l="l" t="t" r="r" b="b"/>
              <a:pathLst>
                <a:path w="5533" h="5471" extrusionOk="0">
                  <a:moveTo>
                    <a:pt x="5083" y="583"/>
                  </a:moveTo>
                  <a:lnTo>
                    <a:pt x="5003" y="501"/>
                  </a:lnTo>
                  <a:lnTo>
                    <a:pt x="4958" y="461"/>
                  </a:lnTo>
                  <a:lnTo>
                    <a:pt x="4915" y="423"/>
                  </a:lnTo>
                  <a:lnTo>
                    <a:pt x="4871" y="387"/>
                  </a:lnTo>
                  <a:lnTo>
                    <a:pt x="4826" y="354"/>
                  </a:lnTo>
                  <a:lnTo>
                    <a:pt x="4779" y="320"/>
                  </a:lnTo>
                  <a:lnTo>
                    <a:pt x="4733" y="289"/>
                  </a:lnTo>
                  <a:lnTo>
                    <a:pt x="4685" y="259"/>
                  </a:lnTo>
                  <a:lnTo>
                    <a:pt x="4638" y="233"/>
                  </a:lnTo>
                  <a:lnTo>
                    <a:pt x="4587" y="205"/>
                  </a:lnTo>
                  <a:lnTo>
                    <a:pt x="4537" y="181"/>
                  </a:lnTo>
                  <a:lnTo>
                    <a:pt x="4485" y="157"/>
                  </a:lnTo>
                  <a:lnTo>
                    <a:pt x="4435" y="137"/>
                  </a:lnTo>
                  <a:lnTo>
                    <a:pt x="4381" y="116"/>
                  </a:lnTo>
                  <a:lnTo>
                    <a:pt x="4328" y="98"/>
                  </a:lnTo>
                  <a:lnTo>
                    <a:pt x="4274" y="81"/>
                  </a:lnTo>
                  <a:lnTo>
                    <a:pt x="4220" y="67"/>
                  </a:lnTo>
                  <a:lnTo>
                    <a:pt x="4163" y="53"/>
                  </a:lnTo>
                  <a:lnTo>
                    <a:pt x="4106" y="41"/>
                  </a:lnTo>
                  <a:lnTo>
                    <a:pt x="4047" y="30"/>
                  </a:lnTo>
                  <a:lnTo>
                    <a:pt x="3990" y="21"/>
                  </a:lnTo>
                  <a:lnTo>
                    <a:pt x="3930" y="13"/>
                  </a:lnTo>
                  <a:lnTo>
                    <a:pt x="3870" y="8"/>
                  </a:lnTo>
                  <a:lnTo>
                    <a:pt x="3809" y="4"/>
                  </a:lnTo>
                  <a:lnTo>
                    <a:pt x="3747" y="2"/>
                  </a:lnTo>
                  <a:lnTo>
                    <a:pt x="3684" y="0"/>
                  </a:lnTo>
                  <a:lnTo>
                    <a:pt x="3620" y="1"/>
                  </a:lnTo>
                  <a:lnTo>
                    <a:pt x="3555" y="2"/>
                  </a:lnTo>
                  <a:lnTo>
                    <a:pt x="3491" y="7"/>
                  </a:lnTo>
                  <a:lnTo>
                    <a:pt x="3423" y="12"/>
                  </a:lnTo>
                  <a:lnTo>
                    <a:pt x="3357" y="19"/>
                  </a:lnTo>
                  <a:lnTo>
                    <a:pt x="3289" y="27"/>
                  </a:lnTo>
                  <a:lnTo>
                    <a:pt x="3222" y="38"/>
                  </a:lnTo>
                  <a:lnTo>
                    <a:pt x="3079" y="62"/>
                  </a:lnTo>
                  <a:lnTo>
                    <a:pt x="2938" y="93"/>
                  </a:lnTo>
                  <a:lnTo>
                    <a:pt x="2799" y="131"/>
                  </a:lnTo>
                  <a:lnTo>
                    <a:pt x="2664" y="174"/>
                  </a:lnTo>
                  <a:lnTo>
                    <a:pt x="2527" y="222"/>
                  </a:lnTo>
                  <a:lnTo>
                    <a:pt x="2394" y="277"/>
                  </a:lnTo>
                  <a:lnTo>
                    <a:pt x="2262" y="337"/>
                  </a:lnTo>
                  <a:lnTo>
                    <a:pt x="2132" y="404"/>
                  </a:lnTo>
                  <a:lnTo>
                    <a:pt x="2002" y="476"/>
                  </a:lnTo>
                  <a:lnTo>
                    <a:pt x="1875" y="554"/>
                  </a:lnTo>
                  <a:lnTo>
                    <a:pt x="1749" y="638"/>
                  </a:lnTo>
                  <a:lnTo>
                    <a:pt x="1627" y="729"/>
                  </a:lnTo>
                  <a:lnTo>
                    <a:pt x="1503" y="824"/>
                  </a:lnTo>
                  <a:lnTo>
                    <a:pt x="1383" y="926"/>
                  </a:lnTo>
                  <a:lnTo>
                    <a:pt x="1264" y="1034"/>
                  </a:lnTo>
                  <a:lnTo>
                    <a:pt x="1148" y="1149"/>
                  </a:lnTo>
                  <a:lnTo>
                    <a:pt x="1072" y="1225"/>
                  </a:lnTo>
                  <a:lnTo>
                    <a:pt x="999" y="1302"/>
                  </a:lnTo>
                  <a:lnTo>
                    <a:pt x="928" y="1380"/>
                  </a:lnTo>
                  <a:lnTo>
                    <a:pt x="862" y="1459"/>
                  </a:lnTo>
                  <a:lnTo>
                    <a:pt x="796" y="1538"/>
                  </a:lnTo>
                  <a:lnTo>
                    <a:pt x="735" y="1619"/>
                  </a:lnTo>
                  <a:lnTo>
                    <a:pt x="675" y="1699"/>
                  </a:lnTo>
                  <a:lnTo>
                    <a:pt x="619" y="1781"/>
                  </a:lnTo>
                  <a:lnTo>
                    <a:pt x="562" y="1862"/>
                  </a:lnTo>
                  <a:lnTo>
                    <a:pt x="511" y="1945"/>
                  </a:lnTo>
                  <a:lnTo>
                    <a:pt x="460" y="2028"/>
                  </a:lnTo>
                  <a:lnTo>
                    <a:pt x="414" y="2113"/>
                  </a:lnTo>
                  <a:lnTo>
                    <a:pt x="369" y="2197"/>
                  </a:lnTo>
                  <a:lnTo>
                    <a:pt x="327" y="2283"/>
                  </a:lnTo>
                  <a:lnTo>
                    <a:pt x="288" y="2370"/>
                  </a:lnTo>
                  <a:lnTo>
                    <a:pt x="252" y="2457"/>
                  </a:lnTo>
                  <a:lnTo>
                    <a:pt x="204" y="2577"/>
                  </a:lnTo>
                  <a:lnTo>
                    <a:pt x="162" y="2700"/>
                  </a:lnTo>
                  <a:lnTo>
                    <a:pt x="123" y="2823"/>
                  </a:lnTo>
                  <a:lnTo>
                    <a:pt x="92" y="2949"/>
                  </a:lnTo>
                  <a:lnTo>
                    <a:pt x="61" y="3084"/>
                  </a:lnTo>
                  <a:lnTo>
                    <a:pt x="38" y="3222"/>
                  </a:lnTo>
                  <a:lnTo>
                    <a:pt x="25" y="3310"/>
                  </a:lnTo>
                  <a:lnTo>
                    <a:pt x="14" y="3399"/>
                  </a:lnTo>
                  <a:lnTo>
                    <a:pt x="6" y="3487"/>
                  </a:lnTo>
                  <a:lnTo>
                    <a:pt x="2" y="3573"/>
                  </a:lnTo>
                  <a:lnTo>
                    <a:pt x="0" y="3657"/>
                  </a:lnTo>
                  <a:lnTo>
                    <a:pt x="1" y="3740"/>
                  </a:lnTo>
                  <a:lnTo>
                    <a:pt x="4" y="3822"/>
                  </a:lnTo>
                  <a:lnTo>
                    <a:pt x="12" y="3903"/>
                  </a:lnTo>
                  <a:lnTo>
                    <a:pt x="2308" y="2763"/>
                  </a:lnTo>
                  <a:lnTo>
                    <a:pt x="2534" y="5471"/>
                  </a:lnTo>
                  <a:lnTo>
                    <a:pt x="2659" y="5440"/>
                  </a:lnTo>
                  <a:lnTo>
                    <a:pt x="2689" y="5431"/>
                  </a:lnTo>
                  <a:lnTo>
                    <a:pt x="2720" y="5422"/>
                  </a:lnTo>
                  <a:lnTo>
                    <a:pt x="2782" y="5404"/>
                  </a:lnTo>
                  <a:lnTo>
                    <a:pt x="2905" y="5363"/>
                  </a:lnTo>
                  <a:lnTo>
                    <a:pt x="3027" y="5318"/>
                  </a:lnTo>
                  <a:lnTo>
                    <a:pt x="3147" y="5267"/>
                  </a:lnTo>
                  <a:lnTo>
                    <a:pt x="3176" y="5253"/>
                  </a:lnTo>
                  <a:lnTo>
                    <a:pt x="3190" y="5246"/>
                  </a:lnTo>
                  <a:lnTo>
                    <a:pt x="3206" y="5240"/>
                  </a:lnTo>
                  <a:lnTo>
                    <a:pt x="3266" y="5212"/>
                  </a:lnTo>
                  <a:lnTo>
                    <a:pt x="3384" y="5152"/>
                  </a:lnTo>
                  <a:lnTo>
                    <a:pt x="3501" y="5090"/>
                  </a:lnTo>
                  <a:lnTo>
                    <a:pt x="3515" y="5080"/>
                  </a:lnTo>
                  <a:lnTo>
                    <a:pt x="3529" y="5072"/>
                  </a:lnTo>
                  <a:lnTo>
                    <a:pt x="3558" y="5055"/>
                  </a:lnTo>
                  <a:lnTo>
                    <a:pt x="3615" y="5020"/>
                  </a:lnTo>
                  <a:lnTo>
                    <a:pt x="3643" y="5001"/>
                  </a:lnTo>
                  <a:lnTo>
                    <a:pt x="3672" y="4983"/>
                  </a:lnTo>
                  <a:lnTo>
                    <a:pt x="3729" y="4946"/>
                  </a:lnTo>
                  <a:lnTo>
                    <a:pt x="3842" y="4867"/>
                  </a:lnTo>
                  <a:lnTo>
                    <a:pt x="3897" y="4825"/>
                  </a:lnTo>
                  <a:lnTo>
                    <a:pt x="3954" y="4784"/>
                  </a:lnTo>
                  <a:lnTo>
                    <a:pt x="3980" y="4761"/>
                  </a:lnTo>
                  <a:lnTo>
                    <a:pt x="4008" y="4740"/>
                  </a:lnTo>
                  <a:lnTo>
                    <a:pt x="4063" y="4695"/>
                  </a:lnTo>
                  <a:lnTo>
                    <a:pt x="4089" y="4671"/>
                  </a:lnTo>
                  <a:lnTo>
                    <a:pt x="4103" y="4659"/>
                  </a:lnTo>
                  <a:lnTo>
                    <a:pt x="4117" y="4648"/>
                  </a:lnTo>
                  <a:lnTo>
                    <a:pt x="4172" y="4602"/>
                  </a:lnTo>
                  <a:lnTo>
                    <a:pt x="4225" y="4552"/>
                  </a:lnTo>
                  <a:lnTo>
                    <a:pt x="4251" y="4527"/>
                  </a:lnTo>
                  <a:lnTo>
                    <a:pt x="4279" y="4503"/>
                  </a:lnTo>
                  <a:lnTo>
                    <a:pt x="4332" y="4453"/>
                  </a:lnTo>
                  <a:lnTo>
                    <a:pt x="4386" y="4402"/>
                  </a:lnTo>
                  <a:lnTo>
                    <a:pt x="4439" y="4346"/>
                  </a:lnTo>
                  <a:lnTo>
                    <a:pt x="4491" y="4291"/>
                  </a:lnTo>
                  <a:lnTo>
                    <a:pt x="4595" y="4178"/>
                  </a:lnTo>
                  <a:lnTo>
                    <a:pt x="4643" y="4120"/>
                  </a:lnTo>
                  <a:lnTo>
                    <a:pt x="4691" y="4064"/>
                  </a:lnTo>
                  <a:lnTo>
                    <a:pt x="4737" y="4006"/>
                  </a:lnTo>
                  <a:lnTo>
                    <a:pt x="4783" y="3950"/>
                  </a:lnTo>
                  <a:lnTo>
                    <a:pt x="4826" y="3890"/>
                  </a:lnTo>
                  <a:lnTo>
                    <a:pt x="4868" y="3832"/>
                  </a:lnTo>
                  <a:lnTo>
                    <a:pt x="4950" y="3715"/>
                  </a:lnTo>
                  <a:lnTo>
                    <a:pt x="4988" y="3655"/>
                  </a:lnTo>
                  <a:lnTo>
                    <a:pt x="4997" y="3639"/>
                  </a:lnTo>
                  <a:lnTo>
                    <a:pt x="5006" y="3625"/>
                  </a:lnTo>
                  <a:lnTo>
                    <a:pt x="5025" y="3596"/>
                  </a:lnTo>
                  <a:lnTo>
                    <a:pt x="5097" y="3476"/>
                  </a:lnTo>
                  <a:lnTo>
                    <a:pt x="5130" y="3414"/>
                  </a:lnTo>
                  <a:lnTo>
                    <a:pt x="5145" y="3382"/>
                  </a:lnTo>
                  <a:lnTo>
                    <a:pt x="5162" y="3352"/>
                  </a:lnTo>
                  <a:lnTo>
                    <a:pt x="5192" y="3290"/>
                  </a:lnTo>
                  <a:lnTo>
                    <a:pt x="5207" y="3259"/>
                  </a:lnTo>
                  <a:lnTo>
                    <a:pt x="5214" y="3243"/>
                  </a:lnTo>
                  <a:lnTo>
                    <a:pt x="5222" y="3229"/>
                  </a:lnTo>
                  <a:lnTo>
                    <a:pt x="5250" y="3166"/>
                  </a:lnTo>
                  <a:lnTo>
                    <a:pt x="5276" y="3104"/>
                  </a:lnTo>
                  <a:lnTo>
                    <a:pt x="5288" y="3072"/>
                  </a:lnTo>
                  <a:lnTo>
                    <a:pt x="5301" y="3040"/>
                  </a:lnTo>
                  <a:lnTo>
                    <a:pt x="5327" y="2978"/>
                  </a:lnTo>
                  <a:lnTo>
                    <a:pt x="5348" y="2913"/>
                  </a:lnTo>
                  <a:lnTo>
                    <a:pt x="5370" y="2850"/>
                  </a:lnTo>
                  <a:lnTo>
                    <a:pt x="5411" y="2720"/>
                  </a:lnTo>
                  <a:lnTo>
                    <a:pt x="5427" y="2654"/>
                  </a:lnTo>
                  <a:lnTo>
                    <a:pt x="5444" y="2589"/>
                  </a:lnTo>
                  <a:lnTo>
                    <a:pt x="5460" y="2522"/>
                  </a:lnTo>
                  <a:lnTo>
                    <a:pt x="5474" y="2457"/>
                  </a:lnTo>
                  <a:lnTo>
                    <a:pt x="5497" y="2330"/>
                  </a:lnTo>
                  <a:lnTo>
                    <a:pt x="5514" y="2195"/>
                  </a:lnTo>
                  <a:lnTo>
                    <a:pt x="5521" y="2127"/>
                  </a:lnTo>
                  <a:lnTo>
                    <a:pt x="5527" y="2063"/>
                  </a:lnTo>
                  <a:lnTo>
                    <a:pt x="5531" y="1975"/>
                  </a:lnTo>
                  <a:lnTo>
                    <a:pt x="5533" y="1891"/>
                  </a:lnTo>
                  <a:lnTo>
                    <a:pt x="5532" y="1807"/>
                  </a:lnTo>
                  <a:lnTo>
                    <a:pt x="5528" y="1725"/>
                  </a:lnTo>
                  <a:lnTo>
                    <a:pt x="5521" y="1644"/>
                  </a:lnTo>
                  <a:lnTo>
                    <a:pt x="5513" y="1566"/>
                  </a:lnTo>
                  <a:lnTo>
                    <a:pt x="5499" y="1488"/>
                  </a:lnTo>
                  <a:lnTo>
                    <a:pt x="5486" y="1413"/>
                  </a:lnTo>
                  <a:lnTo>
                    <a:pt x="5468" y="1338"/>
                  </a:lnTo>
                  <a:lnTo>
                    <a:pt x="5448" y="1265"/>
                  </a:lnTo>
                  <a:lnTo>
                    <a:pt x="5425" y="1193"/>
                  </a:lnTo>
                  <a:lnTo>
                    <a:pt x="5400" y="1123"/>
                  </a:lnTo>
                  <a:lnTo>
                    <a:pt x="5370" y="1053"/>
                  </a:lnTo>
                  <a:lnTo>
                    <a:pt x="5340" y="987"/>
                  </a:lnTo>
                  <a:lnTo>
                    <a:pt x="5305" y="921"/>
                  </a:lnTo>
                  <a:lnTo>
                    <a:pt x="5270" y="859"/>
                  </a:lnTo>
                  <a:lnTo>
                    <a:pt x="5265" y="852"/>
                  </a:lnTo>
                  <a:lnTo>
                    <a:pt x="5263" y="847"/>
                  </a:lnTo>
                  <a:lnTo>
                    <a:pt x="5262" y="845"/>
                  </a:lnTo>
                  <a:lnTo>
                    <a:pt x="5262" y="843"/>
                  </a:lnTo>
                  <a:lnTo>
                    <a:pt x="5257" y="833"/>
                  </a:lnTo>
                  <a:lnTo>
                    <a:pt x="5252" y="821"/>
                  </a:lnTo>
                  <a:lnTo>
                    <a:pt x="5245" y="806"/>
                  </a:lnTo>
                  <a:lnTo>
                    <a:pt x="5240" y="791"/>
                  </a:lnTo>
                  <a:lnTo>
                    <a:pt x="5233" y="773"/>
                  </a:lnTo>
                  <a:lnTo>
                    <a:pt x="5228" y="755"/>
                  </a:lnTo>
                  <a:lnTo>
                    <a:pt x="5198" y="716"/>
                  </a:lnTo>
                  <a:lnTo>
                    <a:pt x="5169" y="680"/>
                  </a:lnTo>
                  <a:lnTo>
                    <a:pt x="5108" y="609"/>
                  </a:lnTo>
                  <a:lnTo>
                    <a:pt x="5083" y="58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7"/>
            <p:cNvSpPr/>
            <p:nvPr/>
          </p:nvSpPr>
          <p:spPr>
            <a:xfrm>
              <a:off x="2708" y="2944"/>
              <a:ext cx="841" cy="929"/>
            </a:xfrm>
            <a:custGeom>
              <a:avLst/>
              <a:gdLst/>
              <a:ahLst/>
              <a:cxnLst/>
              <a:rect l="l" t="t" r="r" b="b"/>
              <a:pathLst>
                <a:path w="2522" h="2786" extrusionOk="0">
                  <a:moveTo>
                    <a:pt x="2296" y="0"/>
                  </a:moveTo>
                  <a:lnTo>
                    <a:pt x="0" y="1140"/>
                  </a:lnTo>
                  <a:lnTo>
                    <a:pt x="8" y="1222"/>
                  </a:lnTo>
                  <a:lnTo>
                    <a:pt x="21" y="1303"/>
                  </a:lnTo>
                  <a:lnTo>
                    <a:pt x="37" y="1383"/>
                  </a:lnTo>
                  <a:lnTo>
                    <a:pt x="56" y="1462"/>
                  </a:lnTo>
                  <a:lnTo>
                    <a:pt x="66" y="1499"/>
                  </a:lnTo>
                  <a:lnTo>
                    <a:pt x="78" y="1537"/>
                  </a:lnTo>
                  <a:lnTo>
                    <a:pt x="103" y="1613"/>
                  </a:lnTo>
                  <a:lnTo>
                    <a:pt x="130" y="1686"/>
                  </a:lnTo>
                  <a:lnTo>
                    <a:pt x="162" y="1758"/>
                  </a:lnTo>
                  <a:lnTo>
                    <a:pt x="195" y="1828"/>
                  </a:lnTo>
                  <a:lnTo>
                    <a:pt x="232" y="1896"/>
                  </a:lnTo>
                  <a:lnTo>
                    <a:pt x="272" y="1962"/>
                  </a:lnTo>
                  <a:lnTo>
                    <a:pt x="316" y="2028"/>
                  </a:lnTo>
                  <a:lnTo>
                    <a:pt x="362" y="2091"/>
                  </a:lnTo>
                  <a:lnTo>
                    <a:pt x="412" y="2153"/>
                  </a:lnTo>
                  <a:lnTo>
                    <a:pt x="465" y="2213"/>
                  </a:lnTo>
                  <a:lnTo>
                    <a:pt x="522" y="2273"/>
                  </a:lnTo>
                  <a:lnTo>
                    <a:pt x="564" y="2315"/>
                  </a:lnTo>
                  <a:lnTo>
                    <a:pt x="616" y="2363"/>
                  </a:lnTo>
                  <a:lnTo>
                    <a:pt x="672" y="2410"/>
                  </a:lnTo>
                  <a:lnTo>
                    <a:pt x="728" y="2454"/>
                  </a:lnTo>
                  <a:lnTo>
                    <a:pt x="787" y="2496"/>
                  </a:lnTo>
                  <a:lnTo>
                    <a:pt x="834" y="2527"/>
                  </a:lnTo>
                  <a:lnTo>
                    <a:pt x="835" y="2526"/>
                  </a:lnTo>
                  <a:lnTo>
                    <a:pt x="910" y="2568"/>
                  </a:lnTo>
                  <a:lnTo>
                    <a:pt x="988" y="2606"/>
                  </a:lnTo>
                  <a:lnTo>
                    <a:pt x="1068" y="2641"/>
                  </a:lnTo>
                  <a:lnTo>
                    <a:pt x="1150" y="2674"/>
                  </a:lnTo>
                  <a:lnTo>
                    <a:pt x="1233" y="2700"/>
                  </a:lnTo>
                  <a:lnTo>
                    <a:pt x="1321" y="2724"/>
                  </a:lnTo>
                  <a:lnTo>
                    <a:pt x="1408" y="2744"/>
                  </a:lnTo>
                  <a:lnTo>
                    <a:pt x="1501" y="2761"/>
                  </a:lnTo>
                  <a:lnTo>
                    <a:pt x="1593" y="2772"/>
                  </a:lnTo>
                  <a:lnTo>
                    <a:pt x="1688" y="2780"/>
                  </a:lnTo>
                  <a:lnTo>
                    <a:pt x="1784" y="2785"/>
                  </a:lnTo>
                  <a:lnTo>
                    <a:pt x="1884" y="2786"/>
                  </a:lnTo>
                  <a:lnTo>
                    <a:pt x="1983" y="2783"/>
                  </a:lnTo>
                  <a:lnTo>
                    <a:pt x="2088" y="2776"/>
                  </a:lnTo>
                  <a:lnTo>
                    <a:pt x="2192" y="2765"/>
                  </a:lnTo>
                  <a:lnTo>
                    <a:pt x="2301" y="2750"/>
                  </a:lnTo>
                  <a:lnTo>
                    <a:pt x="2388" y="2735"/>
                  </a:lnTo>
                  <a:lnTo>
                    <a:pt x="2431" y="2726"/>
                  </a:lnTo>
                  <a:lnTo>
                    <a:pt x="2475" y="2719"/>
                  </a:lnTo>
                  <a:lnTo>
                    <a:pt x="2522" y="2708"/>
                  </a:lnTo>
                  <a:lnTo>
                    <a:pt x="2296" y="0"/>
                  </a:lnTo>
                  <a:close/>
                </a:path>
              </a:pathLst>
            </a:custGeom>
            <a:solidFill>
              <a:srgbClr val="0000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7"/>
            <p:cNvSpPr/>
            <p:nvPr/>
          </p:nvSpPr>
          <p:spPr>
            <a:xfrm>
              <a:off x="2986" y="3786"/>
              <a:ext cx="564" cy="98"/>
            </a:xfrm>
            <a:custGeom>
              <a:avLst/>
              <a:gdLst/>
              <a:ahLst/>
              <a:cxnLst/>
              <a:rect l="l" t="t" r="r" b="b"/>
              <a:pathLst>
                <a:path w="1692" h="294" extrusionOk="0">
                  <a:moveTo>
                    <a:pt x="1692" y="227"/>
                  </a:moveTo>
                  <a:lnTo>
                    <a:pt x="1688" y="182"/>
                  </a:lnTo>
                  <a:lnTo>
                    <a:pt x="1641" y="193"/>
                  </a:lnTo>
                  <a:lnTo>
                    <a:pt x="1597" y="200"/>
                  </a:lnTo>
                  <a:lnTo>
                    <a:pt x="1554" y="209"/>
                  </a:lnTo>
                  <a:lnTo>
                    <a:pt x="1467" y="224"/>
                  </a:lnTo>
                  <a:lnTo>
                    <a:pt x="1358" y="239"/>
                  </a:lnTo>
                  <a:lnTo>
                    <a:pt x="1254" y="250"/>
                  </a:lnTo>
                  <a:lnTo>
                    <a:pt x="1149" y="257"/>
                  </a:lnTo>
                  <a:lnTo>
                    <a:pt x="1050" y="260"/>
                  </a:lnTo>
                  <a:lnTo>
                    <a:pt x="950" y="259"/>
                  </a:lnTo>
                  <a:lnTo>
                    <a:pt x="854" y="254"/>
                  </a:lnTo>
                  <a:lnTo>
                    <a:pt x="759" y="246"/>
                  </a:lnTo>
                  <a:lnTo>
                    <a:pt x="667" y="235"/>
                  </a:lnTo>
                  <a:lnTo>
                    <a:pt x="574" y="218"/>
                  </a:lnTo>
                  <a:lnTo>
                    <a:pt x="487" y="198"/>
                  </a:lnTo>
                  <a:lnTo>
                    <a:pt x="399" y="174"/>
                  </a:lnTo>
                  <a:lnTo>
                    <a:pt x="316" y="148"/>
                  </a:lnTo>
                  <a:lnTo>
                    <a:pt x="234" y="115"/>
                  </a:lnTo>
                  <a:lnTo>
                    <a:pt x="154" y="80"/>
                  </a:lnTo>
                  <a:lnTo>
                    <a:pt x="76" y="42"/>
                  </a:lnTo>
                  <a:lnTo>
                    <a:pt x="1" y="0"/>
                  </a:lnTo>
                  <a:lnTo>
                    <a:pt x="0" y="1"/>
                  </a:lnTo>
                  <a:lnTo>
                    <a:pt x="76" y="48"/>
                  </a:lnTo>
                  <a:lnTo>
                    <a:pt x="157" y="91"/>
                  </a:lnTo>
                  <a:lnTo>
                    <a:pt x="240" y="130"/>
                  </a:lnTo>
                  <a:lnTo>
                    <a:pt x="325" y="164"/>
                  </a:lnTo>
                  <a:lnTo>
                    <a:pt x="410" y="194"/>
                  </a:lnTo>
                  <a:lnTo>
                    <a:pt x="500" y="221"/>
                  </a:lnTo>
                  <a:lnTo>
                    <a:pt x="591" y="244"/>
                  </a:lnTo>
                  <a:lnTo>
                    <a:pt x="686" y="263"/>
                  </a:lnTo>
                  <a:lnTo>
                    <a:pt x="781" y="276"/>
                  </a:lnTo>
                  <a:lnTo>
                    <a:pt x="879" y="286"/>
                  </a:lnTo>
                  <a:lnTo>
                    <a:pt x="979" y="292"/>
                  </a:lnTo>
                  <a:lnTo>
                    <a:pt x="1083" y="294"/>
                  </a:lnTo>
                  <a:lnTo>
                    <a:pt x="1188" y="290"/>
                  </a:lnTo>
                  <a:lnTo>
                    <a:pt x="1296" y="283"/>
                  </a:lnTo>
                  <a:lnTo>
                    <a:pt x="1405" y="272"/>
                  </a:lnTo>
                  <a:lnTo>
                    <a:pt x="1518" y="258"/>
                  </a:lnTo>
                  <a:lnTo>
                    <a:pt x="1604" y="242"/>
                  </a:lnTo>
                  <a:lnTo>
                    <a:pt x="1647" y="234"/>
                  </a:lnTo>
                  <a:lnTo>
                    <a:pt x="1692" y="22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2896" y="3716"/>
              <a:ext cx="722" cy="240"/>
            </a:xfrm>
            <a:custGeom>
              <a:avLst/>
              <a:gdLst/>
              <a:ahLst/>
              <a:cxnLst/>
              <a:rect l="l" t="t" r="r" b="b"/>
              <a:pathLst>
                <a:path w="2167" h="720" extrusionOk="0">
                  <a:moveTo>
                    <a:pt x="2002" y="684"/>
                  </a:moveTo>
                  <a:lnTo>
                    <a:pt x="2151" y="657"/>
                  </a:lnTo>
                  <a:lnTo>
                    <a:pt x="2160" y="655"/>
                  </a:lnTo>
                  <a:lnTo>
                    <a:pt x="2167" y="654"/>
                  </a:lnTo>
                  <a:lnTo>
                    <a:pt x="1962" y="438"/>
                  </a:lnTo>
                  <a:lnTo>
                    <a:pt x="1917" y="445"/>
                  </a:lnTo>
                  <a:lnTo>
                    <a:pt x="1874" y="453"/>
                  </a:lnTo>
                  <a:lnTo>
                    <a:pt x="1788" y="469"/>
                  </a:lnTo>
                  <a:lnTo>
                    <a:pt x="1675" y="483"/>
                  </a:lnTo>
                  <a:lnTo>
                    <a:pt x="1566" y="494"/>
                  </a:lnTo>
                  <a:lnTo>
                    <a:pt x="1458" y="501"/>
                  </a:lnTo>
                  <a:lnTo>
                    <a:pt x="1353" y="505"/>
                  </a:lnTo>
                  <a:lnTo>
                    <a:pt x="1249" y="503"/>
                  </a:lnTo>
                  <a:lnTo>
                    <a:pt x="1149" y="497"/>
                  </a:lnTo>
                  <a:lnTo>
                    <a:pt x="1051" y="487"/>
                  </a:lnTo>
                  <a:lnTo>
                    <a:pt x="956" y="474"/>
                  </a:lnTo>
                  <a:lnTo>
                    <a:pt x="861" y="455"/>
                  </a:lnTo>
                  <a:lnTo>
                    <a:pt x="770" y="432"/>
                  </a:lnTo>
                  <a:lnTo>
                    <a:pt x="680" y="405"/>
                  </a:lnTo>
                  <a:lnTo>
                    <a:pt x="595" y="375"/>
                  </a:lnTo>
                  <a:lnTo>
                    <a:pt x="510" y="341"/>
                  </a:lnTo>
                  <a:lnTo>
                    <a:pt x="427" y="302"/>
                  </a:lnTo>
                  <a:lnTo>
                    <a:pt x="346" y="259"/>
                  </a:lnTo>
                  <a:lnTo>
                    <a:pt x="270" y="212"/>
                  </a:lnTo>
                  <a:lnTo>
                    <a:pt x="223" y="181"/>
                  </a:lnTo>
                  <a:lnTo>
                    <a:pt x="164" y="139"/>
                  </a:lnTo>
                  <a:lnTo>
                    <a:pt x="108" y="95"/>
                  </a:lnTo>
                  <a:lnTo>
                    <a:pt x="52" y="48"/>
                  </a:lnTo>
                  <a:lnTo>
                    <a:pt x="0" y="0"/>
                  </a:lnTo>
                  <a:lnTo>
                    <a:pt x="208" y="209"/>
                  </a:lnTo>
                  <a:lnTo>
                    <a:pt x="259" y="255"/>
                  </a:lnTo>
                  <a:lnTo>
                    <a:pt x="300" y="291"/>
                  </a:lnTo>
                  <a:lnTo>
                    <a:pt x="343" y="326"/>
                  </a:lnTo>
                  <a:lnTo>
                    <a:pt x="386" y="360"/>
                  </a:lnTo>
                  <a:lnTo>
                    <a:pt x="432" y="392"/>
                  </a:lnTo>
                  <a:lnTo>
                    <a:pt x="476" y="422"/>
                  </a:lnTo>
                  <a:lnTo>
                    <a:pt x="523" y="451"/>
                  </a:lnTo>
                  <a:lnTo>
                    <a:pt x="570" y="479"/>
                  </a:lnTo>
                  <a:lnTo>
                    <a:pt x="618" y="505"/>
                  </a:lnTo>
                  <a:lnTo>
                    <a:pt x="666" y="529"/>
                  </a:lnTo>
                  <a:lnTo>
                    <a:pt x="715" y="552"/>
                  </a:lnTo>
                  <a:lnTo>
                    <a:pt x="764" y="573"/>
                  </a:lnTo>
                  <a:lnTo>
                    <a:pt x="816" y="594"/>
                  </a:lnTo>
                  <a:lnTo>
                    <a:pt x="867" y="612"/>
                  </a:lnTo>
                  <a:lnTo>
                    <a:pt x="920" y="629"/>
                  </a:lnTo>
                  <a:lnTo>
                    <a:pt x="973" y="644"/>
                  </a:lnTo>
                  <a:lnTo>
                    <a:pt x="1028" y="660"/>
                  </a:lnTo>
                  <a:lnTo>
                    <a:pt x="1082" y="672"/>
                  </a:lnTo>
                  <a:lnTo>
                    <a:pt x="1137" y="683"/>
                  </a:lnTo>
                  <a:lnTo>
                    <a:pt x="1194" y="692"/>
                  </a:lnTo>
                  <a:lnTo>
                    <a:pt x="1251" y="701"/>
                  </a:lnTo>
                  <a:lnTo>
                    <a:pt x="1368" y="713"/>
                  </a:lnTo>
                  <a:lnTo>
                    <a:pt x="1489" y="720"/>
                  </a:lnTo>
                  <a:lnTo>
                    <a:pt x="1549" y="720"/>
                  </a:lnTo>
                  <a:lnTo>
                    <a:pt x="1611" y="719"/>
                  </a:lnTo>
                  <a:lnTo>
                    <a:pt x="1674" y="716"/>
                  </a:lnTo>
                  <a:lnTo>
                    <a:pt x="1738" y="713"/>
                  </a:lnTo>
                  <a:lnTo>
                    <a:pt x="1802" y="707"/>
                  </a:lnTo>
                  <a:lnTo>
                    <a:pt x="1868" y="701"/>
                  </a:lnTo>
                  <a:lnTo>
                    <a:pt x="1934" y="692"/>
                  </a:lnTo>
                  <a:lnTo>
                    <a:pt x="2002" y="68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7"/>
            <p:cNvSpPr/>
            <p:nvPr/>
          </p:nvSpPr>
          <p:spPr>
            <a:xfrm>
              <a:off x="2543" y="2475"/>
              <a:ext cx="353"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Images</a:t>
              </a:r>
              <a:endParaRPr sz="2600">
                <a:solidFill>
                  <a:schemeClr val="dk1"/>
                </a:solidFill>
                <a:latin typeface="Calibri"/>
                <a:ea typeface="Calibri"/>
                <a:cs typeface="Calibri"/>
                <a:sym typeface="Calibri"/>
              </a:endParaRPr>
            </a:p>
          </p:txBody>
        </p:sp>
        <p:sp>
          <p:nvSpPr>
            <p:cNvPr id="211" name="Google Shape;211;p7"/>
            <p:cNvSpPr/>
            <p:nvPr/>
          </p:nvSpPr>
          <p:spPr>
            <a:xfrm>
              <a:off x="2664" y="2233"/>
              <a:ext cx="387"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Manuals</a:t>
              </a:r>
              <a:endParaRPr sz="2600">
                <a:solidFill>
                  <a:schemeClr val="dk1"/>
                </a:solidFill>
                <a:latin typeface="Calibri"/>
                <a:ea typeface="Calibri"/>
                <a:cs typeface="Calibri"/>
                <a:sym typeface="Calibri"/>
              </a:endParaRPr>
            </a:p>
          </p:txBody>
        </p:sp>
        <p:sp>
          <p:nvSpPr>
            <p:cNvPr id="212" name="Google Shape;212;p7"/>
            <p:cNvSpPr/>
            <p:nvPr/>
          </p:nvSpPr>
          <p:spPr>
            <a:xfrm>
              <a:off x="2933" y="2002"/>
              <a:ext cx="329"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X-Rays</a:t>
              </a:r>
              <a:endParaRPr sz="2600">
                <a:solidFill>
                  <a:schemeClr val="dk1"/>
                </a:solidFill>
                <a:latin typeface="Calibri"/>
                <a:ea typeface="Calibri"/>
                <a:cs typeface="Calibri"/>
                <a:sym typeface="Calibri"/>
              </a:endParaRPr>
            </a:p>
          </p:txBody>
        </p:sp>
        <p:sp>
          <p:nvSpPr>
            <p:cNvPr id="213" name="Google Shape;213;p7"/>
            <p:cNvSpPr/>
            <p:nvPr/>
          </p:nvSpPr>
          <p:spPr>
            <a:xfrm>
              <a:off x="4649" y="2261"/>
              <a:ext cx="825"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Instant Messages</a:t>
              </a:r>
              <a:endParaRPr sz="2600">
                <a:solidFill>
                  <a:schemeClr val="dk1"/>
                </a:solidFill>
                <a:latin typeface="Calibri"/>
                <a:ea typeface="Calibri"/>
                <a:cs typeface="Calibri"/>
                <a:sym typeface="Calibri"/>
              </a:endParaRPr>
            </a:p>
          </p:txBody>
        </p:sp>
        <p:sp>
          <p:nvSpPr>
            <p:cNvPr id="214" name="Google Shape;214;p7"/>
            <p:cNvSpPr/>
            <p:nvPr/>
          </p:nvSpPr>
          <p:spPr>
            <a:xfrm>
              <a:off x="3142" y="1810"/>
              <a:ext cx="912" cy="93"/>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E-Mail Attachments</a:t>
              </a:r>
              <a:endParaRPr sz="2600">
                <a:solidFill>
                  <a:schemeClr val="dk1"/>
                </a:solidFill>
                <a:latin typeface="Calibri"/>
                <a:ea typeface="Calibri"/>
                <a:cs typeface="Calibri"/>
                <a:sym typeface="Calibri"/>
              </a:endParaRPr>
            </a:p>
          </p:txBody>
        </p:sp>
        <p:sp>
          <p:nvSpPr>
            <p:cNvPr id="215" name="Google Shape;215;p7"/>
            <p:cNvSpPr/>
            <p:nvPr/>
          </p:nvSpPr>
          <p:spPr>
            <a:xfrm>
              <a:off x="4712" y="2531"/>
              <a:ext cx="527" cy="93"/>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Documents</a:t>
              </a:r>
              <a:endParaRPr sz="2600">
                <a:solidFill>
                  <a:schemeClr val="dk1"/>
                </a:solidFill>
                <a:latin typeface="Calibri"/>
                <a:ea typeface="Calibri"/>
                <a:cs typeface="Calibri"/>
                <a:sym typeface="Calibri"/>
              </a:endParaRPr>
            </a:p>
          </p:txBody>
        </p:sp>
        <p:sp>
          <p:nvSpPr>
            <p:cNvPr id="216" name="Google Shape;216;p7"/>
            <p:cNvSpPr/>
            <p:nvPr/>
          </p:nvSpPr>
          <p:spPr>
            <a:xfrm>
              <a:off x="4713" y="2847"/>
              <a:ext cx="517"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Web Pages</a:t>
              </a:r>
              <a:endParaRPr sz="2600">
                <a:solidFill>
                  <a:schemeClr val="dk1"/>
                </a:solidFill>
                <a:latin typeface="Calibri"/>
                <a:ea typeface="Calibri"/>
                <a:cs typeface="Calibri"/>
                <a:sym typeface="Calibri"/>
              </a:endParaRPr>
            </a:p>
          </p:txBody>
        </p:sp>
        <p:sp>
          <p:nvSpPr>
            <p:cNvPr id="217" name="Google Shape;217;p7"/>
            <p:cNvSpPr/>
            <p:nvPr/>
          </p:nvSpPr>
          <p:spPr>
            <a:xfrm>
              <a:off x="4443" y="3348"/>
              <a:ext cx="561"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Audio Video</a:t>
              </a:r>
              <a:endParaRPr sz="2600">
                <a:solidFill>
                  <a:schemeClr val="dk1"/>
                </a:solidFill>
                <a:latin typeface="Calibri"/>
                <a:ea typeface="Calibri"/>
                <a:cs typeface="Calibri"/>
                <a:sym typeface="Calibri"/>
              </a:endParaRPr>
            </a:p>
          </p:txBody>
        </p:sp>
        <p:sp>
          <p:nvSpPr>
            <p:cNvPr id="218" name="Google Shape;218;p7"/>
            <p:cNvSpPr/>
            <p:nvPr/>
          </p:nvSpPr>
          <p:spPr>
            <a:xfrm>
              <a:off x="4601" y="3096"/>
              <a:ext cx="509" cy="94"/>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000" b="1">
                  <a:solidFill>
                    <a:srgbClr val="666666"/>
                  </a:solidFill>
                  <a:latin typeface="Verdana"/>
                  <a:ea typeface="Verdana"/>
                  <a:cs typeface="Verdana"/>
                  <a:sym typeface="Verdana"/>
                </a:rPr>
                <a:t>Rich Media</a:t>
              </a:r>
              <a:endParaRPr sz="2600">
                <a:solidFill>
                  <a:schemeClr val="dk1"/>
                </a:solidFill>
                <a:latin typeface="Calibri"/>
                <a:ea typeface="Calibri"/>
                <a:cs typeface="Calibri"/>
                <a:sym typeface="Calibri"/>
              </a:endParaRPr>
            </a:p>
          </p:txBody>
        </p:sp>
        <p:sp>
          <p:nvSpPr>
            <p:cNvPr id="219" name="Google Shape;219;p7"/>
            <p:cNvSpPr/>
            <p:nvPr/>
          </p:nvSpPr>
          <p:spPr>
            <a:xfrm>
              <a:off x="1943" y="3840"/>
              <a:ext cx="1049" cy="11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200" b="1">
                  <a:solidFill>
                    <a:srgbClr val="000000"/>
                  </a:solidFill>
                  <a:latin typeface="Verdana"/>
                  <a:ea typeface="Verdana"/>
                  <a:cs typeface="Verdana"/>
                  <a:sym typeface="Verdana"/>
                </a:rPr>
                <a:t>Structured  (20%)</a:t>
              </a:r>
              <a:endParaRPr sz="2600">
                <a:solidFill>
                  <a:schemeClr val="dk1"/>
                </a:solidFill>
                <a:latin typeface="Calibri"/>
                <a:ea typeface="Calibri"/>
                <a:cs typeface="Calibri"/>
                <a:sym typeface="Calibri"/>
              </a:endParaRPr>
            </a:p>
          </p:txBody>
        </p:sp>
        <p:sp>
          <p:nvSpPr>
            <p:cNvPr id="220" name="Google Shape;220;p7"/>
            <p:cNvSpPr/>
            <p:nvPr/>
          </p:nvSpPr>
          <p:spPr>
            <a:xfrm>
              <a:off x="4371" y="1937"/>
              <a:ext cx="1191" cy="112"/>
            </a:xfrm>
            <a:prstGeom prst="rect">
              <a:avLst/>
            </a:prstGeom>
            <a:noFill/>
            <a:ln>
              <a:noFill/>
            </a:ln>
          </p:spPr>
          <p:txBody>
            <a:bodyPr spcFirstLastPara="1" wrap="square" lIns="0" tIns="0" rIns="0" bIns="0" anchor="t" anchorCtr="0">
              <a:spAutoFit/>
            </a:bodyPr>
            <a:lstStyle/>
            <a:p>
              <a:pPr marL="354013" marR="0" lvl="0" indent="-354013" algn="l" rtl="0">
                <a:spcBef>
                  <a:spcPts val="0"/>
                </a:spcBef>
                <a:spcAft>
                  <a:spcPts val="0"/>
                </a:spcAft>
                <a:buNone/>
              </a:pPr>
              <a:r>
                <a:rPr lang="en-US" sz="1200" b="1">
                  <a:solidFill>
                    <a:srgbClr val="000000"/>
                  </a:solidFill>
                  <a:latin typeface="Verdana"/>
                  <a:ea typeface="Verdana"/>
                  <a:cs typeface="Verdana"/>
                  <a:sym typeface="Verdana"/>
                </a:rPr>
                <a:t>Unstructured  (80%)</a:t>
              </a:r>
              <a:endParaRPr sz="2600">
                <a:solidFill>
                  <a:schemeClr val="dk1"/>
                </a:solidFill>
                <a:latin typeface="Calibri"/>
                <a:ea typeface="Calibri"/>
                <a:cs typeface="Calibri"/>
                <a:sym typeface="Calibri"/>
              </a:endParaRPr>
            </a:p>
          </p:txBody>
        </p:sp>
        <p:cxnSp>
          <p:nvCxnSpPr>
            <p:cNvPr id="221" name="Google Shape;221;p7"/>
            <p:cNvCxnSpPr/>
            <p:nvPr/>
          </p:nvCxnSpPr>
          <p:spPr>
            <a:xfrm flipH="1">
              <a:off x="4074" y="2091"/>
              <a:ext cx="232" cy="352"/>
            </a:xfrm>
            <a:prstGeom prst="straightConnector1">
              <a:avLst/>
            </a:prstGeom>
            <a:noFill/>
            <a:ln w="31750" cap="flat" cmpd="sng">
              <a:solidFill>
                <a:srgbClr val="000000"/>
              </a:solidFill>
              <a:prstDash val="solid"/>
              <a:round/>
              <a:headEnd type="none" w="med" len="med"/>
              <a:tailEnd type="none" w="med" len="med"/>
            </a:ln>
          </p:spPr>
        </p:cxnSp>
        <p:cxnSp>
          <p:nvCxnSpPr>
            <p:cNvPr id="222" name="Google Shape;222;p7"/>
            <p:cNvCxnSpPr/>
            <p:nvPr/>
          </p:nvCxnSpPr>
          <p:spPr>
            <a:xfrm rot="10800000">
              <a:off x="4306" y="2091"/>
              <a:ext cx="1196" cy="0"/>
            </a:xfrm>
            <a:prstGeom prst="straightConnector1">
              <a:avLst/>
            </a:prstGeom>
            <a:noFill/>
            <a:ln w="31750" cap="flat" cmpd="sng">
              <a:solidFill>
                <a:srgbClr val="000000"/>
              </a:solidFill>
              <a:prstDash val="solid"/>
              <a:round/>
              <a:headEnd type="none" w="med" len="med"/>
              <a:tailEnd type="none" w="med" len="med"/>
            </a:ln>
          </p:spPr>
        </p:cxnSp>
        <p:cxnSp>
          <p:nvCxnSpPr>
            <p:cNvPr id="223" name="Google Shape;223;p7"/>
            <p:cNvCxnSpPr/>
            <p:nvPr/>
          </p:nvCxnSpPr>
          <p:spPr>
            <a:xfrm>
              <a:off x="1947" y="3996"/>
              <a:ext cx="1016" cy="0"/>
            </a:xfrm>
            <a:prstGeom prst="straightConnector1">
              <a:avLst/>
            </a:prstGeom>
            <a:noFill/>
            <a:ln w="31750" cap="flat" cmpd="sng">
              <a:solidFill>
                <a:srgbClr val="000000"/>
              </a:solidFill>
              <a:prstDash val="solid"/>
              <a:round/>
              <a:headEnd type="none" w="med" len="med"/>
              <a:tailEnd type="none" w="med" len="med"/>
            </a:ln>
          </p:spPr>
        </p:cxnSp>
        <p:cxnSp>
          <p:nvCxnSpPr>
            <p:cNvPr id="224" name="Google Shape;224;p7"/>
            <p:cNvCxnSpPr/>
            <p:nvPr/>
          </p:nvCxnSpPr>
          <p:spPr>
            <a:xfrm rot="10800000" flipH="1">
              <a:off x="2963" y="3644"/>
              <a:ext cx="232" cy="352"/>
            </a:xfrm>
            <a:prstGeom prst="straightConnector1">
              <a:avLst/>
            </a:prstGeom>
            <a:noFill/>
            <a:ln w="31750" cap="flat" cmpd="sng">
              <a:solidFill>
                <a:srgbClr val="000000"/>
              </a:solidFill>
              <a:prstDash val="solid"/>
              <a:round/>
              <a:headEnd type="none" w="med" len="med"/>
              <a:tailEnd type="none" w="med" len="med"/>
            </a:ln>
          </p:spPr>
        </p:cxn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70</a:t>
            </a:fld>
            <a:endParaRPr/>
          </a:p>
        </p:txBody>
      </p:sp>
      <p:sp>
        <p:nvSpPr>
          <p:cNvPr id="933" name="Google Shape;933;p7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934" name="Google Shape;934;p71" descr="C:\Users\bharadwaj\Pictures\image_6.png"/>
          <p:cNvPicPr preferRelativeResize="0"/>
          <p:nvPr/>
        </p:nvPicPr>
        <p:blipFill rotWithShape="1">
          <a:blip r:embed="rId3">
            <a:alphaModFix/>
          </a:blip>
          <a:srcRect/>
          <a:stretch/>
        </p:blipFill>
        <p:spPr>
          <a:xfrm>
            <a:off x="2225249" y="1149787"/>
            <a:ext cx="7367326" cy="53891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7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71</a:t>
            </a:fld>
            <a:endParaRPr/>
          </a:p>
        </p:txBody>
      </p:sp>
      <p:sp>
        <p:nvSpPr>
          <p:cNvPr id="940" name="Google Shape;940;p72"/>
          <p:cNvSpPr/>
          <p:nvPr/>
        </p:nvSpPr>
        <p:spPr>
          <a:xfrm>
            <a:off x="80908" y="1089652"/>
            <a:ext cx="11668269" cy="4201150"/>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Internet Edge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Internet Edge provides the connectivity from the enterprise to the Internet and its associated redundancy and security functions, as following:</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Redundant connections to different service providers</a:t>
            </a:r>
            <a:endParaRPr/>
          </a:p>
          <a:p>
            <a:pPr marL="1520100" marR="0" lvl="7"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External and internal routing through exterior border gateway protocol (EBGP) and interior border gateway protocol (IBGP)</a:t>
            </a:r>
            <a:endParaRPr/>
          </a:p>
          <a:p>
            <a:pPr marL="1520100" marR="0" lvl="7"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Edge security to control access from the Internet</a:t>
            </a:r>
            <a:endParaRPr/>
          </a:p>
          <a:p>
            <a:pPr marL="1520100" marR="0" lvl="7"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Control for access to the Internet from the enterprise clients</a:t>
            </a:r>
            <a:endParaRPr/>
          </a:p>
        </p:txBody>
      </p:sp>
      <p:sp>
        <p:nvSpPr>
          <p:cNvPr id="941" name="Google Shape;941;p7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7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72</a:t>
            </a:fld>
            <a:endParaRPr/>
          </a:p>
        </p:txBody>
      </p:sp>
      <p:sp>
        <p:nvSpPr>
          <p:cNvPr id="947" name="Google Shape;947;p73"/>
          <p:cNvSpPr/>
          <p:nvPr/>
        </p:nvSpPr>
        <p:spPr>
          <a:xfrm>
            <a:off x="80908" y="1089652"/>
            <a:ext cx="11668269" cy="2662267"/>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Campus Core Switches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campus core switches provide connectivity between the Internet Edge, the intranet server farms, the campus network, and the private WAN.</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core switches physically connect to the devices that provide access to other major network areas, such as the private WAN edge routers, the server-farm aggregation switches, and campus distribution switches.</a:t>
            </a:r>
            <a:endParaRPr/>
          </a:p>
        </p:txBody>
      </p:sp>
      <p:sp>
        <p:nvSpPr>
          <p:cNvPr id="948" name="Google Shape;948;p7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73</a:t>
            </a:fld>
            <a:endParaRPr/>
          </a:p>
        </p:txBody>
      </p:sp>
      <p:sp>
        <p:nvSpPr>
          <p:cNvPr id="955" name="Google Shape;955;p74"/>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Network Layers of the Server Farm </a:t>
            </a:r>
            <a:endParaRPr/>
          </a:p>
        </p:txBody>
      </p:sp>
      <p:sp>
        <p:nvSpPr>
          <p:cNvPr id="956" name="Google Shape;956;p7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957" name="Google Shape;957;p74"/>
          <p:cNvGraphicFramePr/>
          <p:nvPr/>
        </p:nvGraphicFramePr>
        <p:xfrm>
          <a:off x="586596" y="1852131"/>
          <a:ext cx="3000000" cy="3000000"/>
        </p:xfrm>
        <a:graphic>
          <a:graphicData uri="http://schemas.openxmlformats.org/drawingml/2006/table">
            <a:tbl>
              <a:tblPr firstRow="1" bandRow="1">
                <a:noFill/>
                <a:tableStyleId>{BD0E3D0A-8DC7-4A43-83AA-96017E6C628A}</a:tableStyleId>
              </a:tblPr>
              <a:tblGrid>
                <a:gridCol w="11004400"/>
              </a:tblGrid>
              <a:tr h="1613625">
                <a:tc>
                  <a:txBody>
                    <a:bodyPr/>
                    <a:lstStyle/>
                    <a:p>
                      <a:pPr marL="0" marR="0" lvl="0" indent="0" algn="ctr" rtl="0">
                        <a:spcBef>
                          <a:spcPts val="0"/>
                        </a:spcBef>
                        <a:spcAft>
                          <a:spcPts val="0"/>
                        </a:spcAft>
                        <a:buNone/>
                      </a:pPr>
                      <a:endParaRPr sz="1800" u="none" strike="noStrike" cap="none">
                        <a:solidFill>
                          <a:schemeClr val="dk1"/>
                        </a:solidFill>
                      </a:endParaRPr>
                    </a:p>
                    <a:p>
                      <a:pPr marL="0" marR="0" lvl="0" indent="0" algn="ctr" rtl="0">
                        <a:spcBef>
                          <a:spcPts val="0"/>
                        </a:spcBef>
                        <a:spcAft>
                          <a:spcPts val="0"/>
                        </a:spcAft>
                        <a:buNone/>
                      </a:pPr>
                      <a:r>
                        <a:rPr lang="en-US" sz="2800" b="1" u="none" strike="noStrike" cap="none">
                          <a:solidFill>
                            <a:schemeClr val="dk1"/>
                          </a:solidFill>
                        </a:rPr>
                        <a:t>Aggregation Layer</a:t>
                      </a:r>
                      <a:endParaRPr/>
                    </a:p>
                    <a:p>
                      <a:pPr marL="0" marR="0" lvl="0" indent="0" algn="ctr" rtl="0">
                        <a:spcBef>
                          <a:spcPts val="0"/>
                        </a:spcBef>
                        <a:spcAft>
                          <a:spcPts val="0"/>
                        </a:spcAft>
                        <a:buNone/>
                      </a:pPr>
                      <a:endParaRPr sz="2800" u="none" strike="noStrike" cap="none">
                        <a:solidFill>
                          <a:schemeClr val="dk1"/>
                        </a:solidFill>
                      </a:endParaRPr>
                    </a:p>
                  </a:txBody>
                  <a:tcPr marL="91450" marR="91450" marT="45725" marB="45725" anchor="ctr"/>
                </a:tc>
              </a:tr>
              <a:tr h="920825">
                <a:tc>
                  <a:txBody>
                    <a:bodyPr/>
                    <a:lstStyle/>
                    <a:p>
                      <a:pPr marL="0" marR="0" lvl="0" indent="0" algn="ctr" rtl="0">
                        <a:spcBef>
                          <a:spcPts val="0"/>
                        </a:spcBef>
                        <a:spcAft>
                          <a:spcPts val="0"/>
                        </a:spcAft>
                        <a:buNone/>
                      </a:pPr>
                      <a:r>
                        <a:rPr lang="en-US" sz="2800" b="1" u="none" strike="noStrike" cap="none">
                          <a:solidFill>
                            <a:schemeClr val="dk1"/>
                          </a:solidFill>
                        </a:rPr>
                        <a:t>Access Layer</a:t>
                      </a:r>
                      <a:endParaRPr sz="2800" b="1" u="none" strike="noStrike" cap="none">
                        <a:solidFill>
                          <a:schemeClr val="dk1"/>
                        </a:solidFill>
                      </a:endParaRPr>
                    </a:p>
                  </a:txBody>
                  <a:tcPr marL="91450" marR="91450" marT="45725" marB="45725" anchor="ctr"/>
                </a:tc>
              </a:tr>
              <a:tr h="920825">
                <a:tc>
                  <a:txBody>
                    <a:bodyPr/>
                    <a:lstStyle/>
                    <a:p>
                      <a:pPr marL="0" marR="0" lvl="0" indent="0" algn="ctr" rtl="0">
                        <a:spcBef>
                          <a:spcPts val="0"/>
                        </a:spcBef>
                        <a:spcAft>
                          <a:spcPts val="0"/>
                        </a:spcAft>
                        <a:buNone/>
                      </a:pPr>
                      <a:r>
                        <a:rPr lang="en-US" sz="2800" b="1" u="none" strike="noStrike" cap="none">
                          <a:solidFill>
                            <a:schemeClr val="dk1"/>
                          </a:solidFill>
                        </a:rPr>
                        <a:t>Storage Layer</a:t>
                      </a:r>
                      <a:endParaRPr sz="2800" b="1" u="none" strike="noStrike" cap="none">
                        <a:solidFill>
                          <a:schemeClr val="dk1"/>
                        </a:solidFill>
                      </a:endParaRPr>
                    </a:p>
                  </a:txBody>
                  <a:tcPr marL="91450" marR="91450" marT="45725" marB="45725" anchor="ctr"/>
                </a:tc>
              </a:tr>
              <a:tr h="920825">
                <a:tc>
                  <a:txBody>
                    <a:bodyPr/>
                    <a:lstStyle/>
                    <a:p>
                      <a:pPr marL="0" marR="0" lvl="0" indent="0" algn="ctr" rtl="0">
                        <a:spcBef>
                          <a:spcPts val="0"/>
                        </a:spcBef>
                        <a:spcAft>
                          <a:spcPts val="0"/>
                        </a:spcAft>
                        <a:buNone/>
                      </a:pPr>
                      <a:r>
                        <a:rPr lang="en-US" sz="2800" b="1" u="none" strike="noStrike" cap="none">
                          <a:solidFill>
                            <a:schemeClr val="dk1"/>
                          </a:solidFill>
                        </a:rPr>
                        <a:t>Data Center Transport Layer</a:t>
                      </a:r>
                      <a:endParaRPr sz="2800" b="1" u="none" strike="noStrike" cap="none">
                        <a:solidFill>
                          <a:schemeClr val="dk1"/>
                        </a:solidFill>
                      </a:endParaRPr>
                    </a:p>
                  </a:txBody>
                  <a:tcPr marL="91450" marR="91450" marT="45725" marB="45725" anchor="ct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74</a:t>
            </a:fld>
            <a:endParaRPr/>
          </a:p>
        </p:txBody>
      </p:sp>
      <p:sp>
        <p:nvSpPr>
          <p:cNvPr id="963" name="Google Shape;963;p75"/>
          <p:cNvSpPr/>
          <p:nvPr/>
        </p:nvSpPr>
        <p:spPr>
          <a:xfrm>
            <a:off x="80908" y="1089652"/>
            <a:ext cx="11668269" cy="2046714"/>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Aggregation Layer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aggregation layer is the aggregation point for devices that provide services to all server farms. These devices are multilayer switches, firewall, load balancers, and other devices that typically support services across all servers</a:t>
            </a:r>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a:t>
            </a:r>
            <a:endParaRPr sz="2000" b="0" i="0" u="none" strike="noStrike" cap="none">
              <a:solidFill>
                <a:schemeClr val="dk1"/>
              </a:solidFill>
              <a:latin typeface="Times New Roman"/>
              <a:ea typeface="Times New Roman"/>
              <a:cs typeface="Times New Roman"/>
              <a:sym typeface="Times New Roman"/>
            </a:endParaRPr>
          </a:p>
        </p:txBody>
      </p:sp>
      <p:sp>
        <p:nvSpPr>
          <p:cNvPr id="964" name="Google Shape;964;p7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7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75</a:t>
            </a:fld>
            <a:endParaRPr/>
          </a:p>
        </p:txBody>
      </p:sp>
      <p:sp>
        <p:nvSpPr>
          <p:cNvPr id="970" name="Google Shape;970;p76"/>
          <p:cNvSpPr/>
          <p:nvPr/>
        </p:nvSpPr>
        <p:spPr>
          <a:xfrm>
            <a:off x="80908" y="1089652"/>
            <a:ext cx="11668269" cy="173893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Access Layer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access layer provides Layer 2 connectivity and Layer 2 features to the server farm. In a multitier server farm, each server function could be located on different access switches on different segments. The three segments are: Front End segment, Application segment and Back End segment.</a:t>
            </a:r>
            <a:endParaRPr/>
          </a:p>
        </p:txBody>
      </p:sp>
      <p:sp>
        <p:nvSpPr>
          <p:cNvPr id="971" name="Google Shape;971;p7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7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76</a:t>
            </a:fld>
            <a:endParaRPr/>
          </a:p>
        </p:txBody>
      </p:sp>
      <p:sp>
        <p:nvSpPr>
          <p:cNvPr id="977" name="Google Shape;977;p7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978" name="Google Shape;978;p77" descr="C:\Users\bharadwaj\Pictures\image_thumb_8.png"/>
          <p:cNvPicPr preferRelativeResize="0"/>
          <p:nvPr/>
        </p:nvPicPr>
        <p:blipFill rotWithShape="1">
          <a:blip r:embed="rId3">
            <a:alphaModFix/>
          </a:blip>
          <a:srcRect/>
          <a:stretch/>
        </p:blipFill>
        <p:spPr>
          <a:xfrm>
            <a:off x="1747484" y="1362974"/>
            <a:ext cx="8604214" cy="520743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7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sp>
        <p:nvSpPr>
          <p:cNvPr id="985" name="Google Shape;985;p78"/>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Aggregation and Access Layers </a:t>
            </a:r>
            <a:endParaRPr/>
          </a:p>
        </p:txBody>
      </p:sp>
      <p:sp>
        <p:nvSpPr>
          <p:cNvPr id="986" name="Google Shape;986;p7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987" name="Google Shape;987;p78" descr="C:\Users\bharadwaj\Pictures\image_thumb_7.png"/>
          <p:cNvPicPr preferRelativeResize="0"/>
          <p:nvPr/>
        </p:nvPicPr>
        <p:blipFill rotWithShape="1">
          <a:blip r:embed="rId3">
            <a:alphaModFix/>
          </a:blip>
          <a:srcRect/>
          <a:stretch/>
        </p:blipFill>
        <p:spPr>
          <a:xfrm>
            <a:off x="997251" y="1714107"/>
            <a:ext cx="9801076" cy="480509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7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78</a:t>
            </a:fld>
            <a:endParaRPr/>
          </a:p>
        </p:txBody>
      </p:sp>
      <p:sp>
        <p:nvSpPr>
          <p:cNvPr id="993" name="Google Shape;993;p79"/>
          <p:cNvSpPr/>
          <p:nvPr/>
        </p:nvSpPr>
        <p:spPr>
          <a:xfrm>
            <a:off x="80908" y="1089652"/>
            <a:ext cx="11668269" cy="2046714"/>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Storage Layer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storage layer consists of the storage infrastructure such as Fibre Channel switches and routers that support small computer system interface (SCSI) over IP (iSCSI) or Fibre Channel over IP (FCIP). Storage network devices provide the connectivity to servers, storage devices such as disk subsystems, and tape subsystems.</a:t>
            </a:r>
            <a:endParaRPr/>
          </a:p>
        </p:txBody>
      </p:sp>
      <p:sp>
        <p:nvSpPr>
          <p:cNvPr id="994" name="Google Shape;994;p7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sp>
        <p:nvSpPr>
          <p:cNvPr id="1001" name="Google Shape;1001;p80"/>
          <p:cNvSpPr/>
          <p:nvPr/>
        </p:nvSpPr>
        <p:spPr>
          <a:xfrm>
            <a:off x="80908" y="1089652"/>
            <a:ext cx="11668269" cy="2662267"/>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Transport Layer </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Data Center transport layer includes the transport technologies required for the following purposes:</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Communication between distributed Data Centers for rerouting client-to-server traffic</a:t>
            </a:r>
            <a:endParaRPr/>
          </a:p>
          <a:p>
            <a:pPr marL="1520100" marR="0" lvl="7"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520100" marR="0" lvl="7"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Communication between  distributed server farms located in distributed Data Centers for the     </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purpose of remote mirroring, replication, or clustering</a:t>
            </a:r>
            <a:endParaRPr/>
          </a:p>
        </p:txBody>
      </p:sp>
      <p:sp>
        <p:nvSpPr>
          <p:cNvPr id="1002" name="Google Shape;1002;p8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
        <p:nvSpPr>
          <p:cNvPr id="238" name="Google Shape;238;p9"/>
          <p:cNvSpPr/>
          <p:nvPr/>
        </p:nvSpPr>
        <p:spPr>
          <a:xfrm>
            <a:off x="80908" y="1089652"/>
            <a:ext cx="11383951" cy="173893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How data differs from information?</a:t>
            </a:r>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Data: </a:t>
            </a:r>
            <a:r>
              <a:rPr lang="en-US" sz="2000" b="0" i="0" u="none" strike="noStrike" cap="none">
                <a:solidFill>
                  <a:schemeClr val="dk1"/>
                </a:solidFill>
                <a:latin typeface="Times New Roman"/>
                <a:ea typeface="Times New Roman"/>
                <a:cs typeface="Times New Roman"/>
                <a:sym typeface="Times New Roman"/>
              </a:rPr>
              <a:t>Collection of raw facts from which the required output is extracted. </a:t>
            </a:r>
            <a:endParaRPr/>
          </a:p>
          <a:p>
            <a:pPr marL="1062900" marR="0" lvl="6"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Information:</a:t>
            </a:r>
            <a:r>
              <a:rPr lang="en-US" sz="2000" b="0" i="0" u="none" strike="noStrike" cap="none">
                <a:solidFill>
                  <a:schemeClr val="dk1"/>
                </a:solidFill>
                <a:latin typeface="Times New Roman"/>
                <a:ea typeface="Times New Roman"/>
                <a:cs typeface="Times New Roman"/>
                <a:sym typeface="Times New Roman"/>
              </a:rPr>
              <a:t> Intelligence and knowledge derived from data. </a:t>
            </a:r>
            <a:endParaRPr/>
          </a:p>
        </p:txBody>
      </p:sp>
      <p:sp>
        <p:nvSpPr>
          <p:cNvPr id="239" name="Google Shape;239;p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240" name="Google Shape;240;p9" descr="http://www.piicomm.ca/wp-content/uploads/2014/07/mobile-app-development-03.png"/>
          <p:cNvPicPr preferRelativeResize="0"/>
          <p:nvPr/>
        </p:nvPicPr>
        <p:blipFill rotWithShape="1">
          <a:blip r:embed="rId3">
            <a:alphaModFix/>
          </a:blip>
          <a:srcRect/>
          <a:stretch/>
        </p:blipFill>
        <p:spPr>
          <a:xfrm>
            <a:off x="4304799" y="3077645"/>
            <a:ext cx="3798817" cy="34440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80</a:t>
            </a:fld>
            <a:endParaRPr/>
          </a:p>
        </p:txBody>
      </p:sp>
      <p:sp>
        <p:nvSpPr>
          <p:cNvPr id="1008" name="Google Shape;1008;p81"/>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Storage and Transport Layers </a:t>
            </a:r>
            <a:endParaRPr/>
          </a:p>
        </p:txBody>
      </p:sp>
      <p:sp>
        <p:nvSpPr>
          <p:cNvPr id="1009" name="Google Shape;1009;p8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1010" name="Google Shape;1010;p81" descr="C:\Users\bharadwaj\Pictures\image_thumb_9.png"/>
          <p:cNvPicPr preferRelativeResize="0"/>
          <p:nvPr/>
        </p:nvPicPr>
        <p:blipFill rotWithShape="1">
          <a:blip r:embed="rId3">
            <a:alphaModFix/>
          </a:blip>
          <a:srcRect/>
          <a:stretch/>
        </p:blipFill>
        <p:spPr>
          <a:xfrm>
            <a:off x="2032971" y="1817625"/>
            <a:ext cx="7764141" cy="475948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sp>
        <p:nvSpPr>
          <p:cNvPr id="1017" name="Google Shape;1017;p82"/>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12. ________________  provides the connectivity from  the enterprise to the Internet.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Internet Edge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Campus Core Switches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Access layer</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Storage layer</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18" name="Google Shape;1018;p8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8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sp>
        <p:nvSpPr>
          <p:cNvPr id="1025" name="Google Shape;1025;p83"/>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1177200" marR="0" lvl="6" indent="-457200" algn="l" rtl="0">
              <a:spcBef>
                <a:spcPts val="0"/>
              </a:spcBef>
              <a:spcAft>
                <a:spcPts val="0"/>
              </a:spcAft>
              <a:buClr>
                <a:schemeClr val="dk1"/>
              </a:buClr>
              <a:buSzPts val="2000"/>
              <a:buFont typeface="Times New Roman"/>
              <a:buAutoNum type="arabicPeriod" startAt="13"/>
            </a:pPr>
            <a:r>
              <a:rPr lang="en-US" sz="2000" b="0" i="0" u="none" strike="noStrike" cap="none">
                <a:solidFill>
                  <a:schemeClr val="dk1"/>
                </a:solidFill>
                <a:latin typeface="Times New Roman"/>
                <a:ea typeface="Times New Roman"/>
                <a:cs typeface="Times New Roman"/>
                <a:sym typeface="Times New Roman"/>
              </a:rPr>
              <a:t>The ________________  provide connectivity between  the Internet Edge,  the intranet server farms, the campus network, and the private WAN. </a:t>
            </a:r>
            <a:endParaRPr sz="2000" b="0" i="0" u="none" strike="noStrike" cap="none">
              <a:solidFill>
                <a:schemeClr val="dk1"/>
              </a:solidFill>
              <a:latin typeface="Times New Roman"/>
              <a:ea typeface="Times New Roman"/>
              <a:cs typeface="Times New Roman"/>
              <a:sym typeface="Times New Roman"/>
            </a:endParaRPr>
          </a:p>
          <a:p>
            <a:pPr marL="1177200" marR="0" lvl="6" indent="-330200" algn="l" rtl="0">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Internet Edge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Campus Core Switches</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Access layer</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Storage layer</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26" name="Google Shape;1026;p8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8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sp>
        <p:nvSpPr>
          <p:cNvPr id="1033" name="Google Shape;1033;p84"/>
          <p:cNvSpPr/>
          <p:nvPr/>
        </p:nvSpPr>
        <p:spPr>
          <a:xfrm>
            <a:off x="64168" y="1081079"/>
            <a:ext cx="11835441" cy="440120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14. Access layer provides Layer 2 connectivity and Layer 2 features to the server farm.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True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False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34" name="Google Shape;1034;p8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84</a:t>
            </a:fld>
            <a:endParaRPr/>
          </a:p>
        </p:txBody>
      </p:sp>
      <p:sp>
        <p:nvSpPr>
          <p:cNvPr id="1040" name="Google Shape;1040;p85"/>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Document Links</a:t>
            </a:r>
            <a:endParaRPr sz="2400" b="1" i="0" u="none" strike="noStrike" cap="none">
              <a:solidFill>
                <a:schemeClr val="dk1"/>
              </a:solidFill>
              <a:latin typeface="Times New Roman"/>
              <a:ea typeface="Times New Roman"/>
              <a:cs typeface="Times New Roman"/>
              <a:sym typeface="Times New Roman"/>
            </a:endParaRPr>
          </a:p>
        </p:txBody>
      </p:sp>
      <p:sp>
        <p:nvSpPr>
          <p:cNvPr id="1041" name="Google Shape;1041;p8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1042" name="Google Shape;1042;p85"/>
          <p:cNvGraphicFramePr/>
          <p:nvPr/>
        </p:nvGraphicFramePr>
        <p:xfrm>
          <a:off x="560136" y="1817625"/>
          <a:ext cx="3000000" cy="300000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800" u="none" strike="noStrike" cap="none"/>
                        <a:t>Data Center Architecture</a:t>
                      </a:r>
                      <a:endParaRPr sz="1800" u="none" strike="noStrike" cap="none"/>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u="sng" strike="noStrike" cap="none">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https://www.fiberoptics4sale.com/blogs/archive-posts/95041990-what-are-data-centers</a:t>
                      </a:r>
                      <a:endParaRPr sz="1800" u="sng" strike="noStrike" cap="none">
                        <a:solidFill>
                          <a:srgbClr val="0000FF"/>
                        </a:solidFill>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This link explains about the detailed architecture of data center, in particular enterprise data center</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9458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Data Center Strategy</a:t>
                      </a:r>
                      <a:endParaRPr sz="18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lnSpc>
                          <a:spcPct val="100000"/>
                        </a:lnSpc>
                        <a:spcBef>
                          <a:spcPts val="0"/>
                        </a:spcBef>
                        <a:spcAft>
                          <a:spcPts val="0"/>
                        </a:spcAft>
                        <a:buClr>
                          <a:srgbClr val="0000FF"/>
                        </a:buClr>
                        <a:buSzPts val="1800"/>
                        <a:buFont typeface="Calibri"/>
                        <a:buNone/>
                      </a:pPr>
                      <a:r>
                        <a:rPr lang="en-US" sz="18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http://focus.forsythe.com/articles/396/10-Steps-to-a-Successful-Data-Center-Strategy</a:t>
                      </a:r>
                      <a:endParaRPr sz="18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This link explains the steps to a successful Data Center strategy</a:t>
                      </a:r>
                      <a:endParaRPr sz="18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8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85</a:t>
            </a:fld>
            <a:endParaRPr/>
          </a:p>
        </p:txBody>
      </p:sp>
      <p:sp>
        <p:nvSpPr>
          <p:cNvPr id="1048" name="Google Shape;1048;p86"/>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Video Links</a:t>
            </a:r>
            <a:endParaRPr sz="2400" b="1" i="0" u="none" strike="noStrike" cap="none">
              <a:solidFill>
                <a:schemeClr val="dk1"/>
              </a:solidFill>
              <a:latin typeface="Times New Roman"/>
              <a:ea typeface="Times New Roman"/>
              <a:cs typeface="Times New Roman"/>
              <a:sym typeface="Times New Roman"/>
            </a:endParaRPr>
          </a:p>
        </p:txBody>
      </p:sp>
      <p:sp>
        <p:nvSpPr>
          <p:cNvPr id="1049" name="Google Shape;1049;p8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1050" name="Google Shape;1050;p86"/>
          <p:cNvGraphicFramePr/>
          <p:nvPr/>
        </p:nvGraphicFramePr>
        <p:xfrm>
          <a:off x="560136" y="1817625"/>
          <a:ext cx="3000000" cy="3000000"/>
        </p:xfrm>
        <a:graphic>
          <a:graphicData uri="http://schemas.openxmlformats.org/drawingml/2006/table">
            <a:tbl>
              <a:tblPr firstRow="1" bandRow="1">
                <a:noFill/>
                <a:tableStyleId>{BD0E3D0A-8DC7-4A43-83AA-96017E6C628A}</a:tableStyleId>
              </a:tblPr>
              <a:tblGrid>
                <a:gridCol w="1725850"/>
                <a:gridCol w="4629150"/>
                <a:gridCol w="4675825"/>
              </a:tblGrid>
              <a:tr h="684025">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45875">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Data Center Deployment</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https://www.youtube.com/watch?v=McVZ01kn-lQ</a:t>
                      </a:r>
                      <a:endParaRPr sz="18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This video explains about real ife data center deployment and best practices</a:t>
                      </a:r>
                      <a:endParaRPr sz="18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945875">
                <a:tc>
                  <a:txBody>
                    <a:bodyPr/>
                    <a:lstStyle/>
                    <a:p>
                      <a:pPr marL="18288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 Center Topology</a:t>
                      </a:r>
                      <a:endParaRPr sz="18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8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https://www.youtube.com/watch?v=8M0XPOiKC7I</a:t>
                      </a:r>
                      <a:endParaRPr sz="18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In this Video, you will learn about details of Data Center topology</a:t>
                      </a:r>
                      <a:endParaRPr sz="18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8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86</a:t>
            </a:fld>
            <a:endParaRPr/>
          </a:p>
        </p:txBody>
      </p:sp>
      <p:sp>
        <p:nvSpPr>
          <p:cNvPr id="1057" name="Google Shape;1057;p87"/>
          <p:cNvSpPr/>
          <p:nvPr/>
        </p:nvSpPr>
        <p:spPr>
          <a:xfrm>
            <a:off x="64168" y="1081079"/>
            <a:ext cx="11835441" cy="553997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Self Assessment Questions</a:t>
            </a:r>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15. In data center environment, cooling is required because </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Workers may feel hot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Workers can work comfortably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Equipments emit excessive heat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c)</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58" name="Google Shape;1058;p8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8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87</a:t>
            </a:fld>
            <a:endParaRPr/>
          </a:p>
        </p:txBody>
      </p:sp>
      <p:sp>
        <p:nvSpPr>
          <p:cNvPr id="1065" name="Google Shape;1065;p88"/>
          <p:cNvSpPr/>
          <p:nvPr/>
        </p:nvSpPr>
        <p:spPr>
          <a:xfrm>
            <a:off x="64168" y="1081079"/>
            <a:ext cx="11835441" cy="440120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16. Accessibility of data center elements will have no impact on business.</a:t>
            </a:r>
            <a:endParaRPr sz="2000" b="0"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True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False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66" name="Google Shape;1066;p8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8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88</a:t>
            </a:fld>
            <a:endParaRPr/>
          </a:p>
        </p:txBody>
      </p:sp>
      <p:sp>
        <p:nvSpPr>
          <p:cNvPr id="1073" name="Google Shape;1073;p89"/>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17. Good location of data center indicates ____________________________</a:t>
            </a:r>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Continuous service availability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 impact on service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Better service quality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74" name="Google Shape;1074;p8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89</a:t>
            </a:fld>
            <a:endParaRPr/>
          </a:p>
        </p:txBody>
      </p:sp>
      <p:sp>
        <p:nvSpPr>
          <p:cNvPr id="1081" name="Google Shape;1081;p90"/>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18. Uptime indicates ______________________  </a:t>
            </a:r>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Time in which all services are up and running</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Time in maintenance operation of  the data center</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Time in which some services are temporarily suspended</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82" name="Google Shape;1082;p9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
        <p:nvSpPr>
          <p:cNvPr id="247" name="Google Shape;247;p10"/>
          <p:cNvSpPr/>
          <p:nvPr/>
        </p:nvSpPr>
        <p:spPr>
          <a:xfrm>
            <a:off x="80908" y="1089652"/>
            <a:ext cx="11383951"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Information Storage</a:t>
            </a:r>
            <a:endParaRPr/>
          </a:p>
        </p:txBody>
      </p:sp>
      <p:sp>
        <p:nvSpPr>
          <p:cNvPr id="248" name="Google Shape;248;p1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pic>
        <p:nvPicPr>
          <p:cNvPr id="249" name="Google Shape;249;p10" descr="http://svmtinc.us/wp-content/uploads/2013/11/Document-Management.png"/>
          <p:cNvPicPr preferRelativeResize="0"/>
          <p:nvPr/>
        </p:nvPicPr>
        <p:blipFill rotWithShape="1">
          <a:blip r:embed="rId3">
            <a:alphaModFix/>
          </a:blip>
          <a:srcRect/>
          <a:stretch/>
        </p:blipFill>
        <p:spPr>
          <a:xfrm>
            <a:off x="8234941" y="1882996"/>
            <a:ext cx="2115334" cy="2115335"/>
          </a:xfrm>
          <a:prstGeom prst="rect">
            <a:avLst/>
          </a:prstGeom>
          <a:noFill/>
          <a:ln>
            <a:noFill/>
          </a:ln>
        </p:spPr>
      </p:pic>
      <p:pic>
        <p:nvPicPr>
          <p:cNvPr id="250" name="Google Shape;250;p10" descr="http://icons.iconarchive.com/icons/icondesigner.net/hyperion/256/External-HD-USB-icon.png"/>
          <p:cNvPicPr preferRelativeResize="0"/>
          <p:nvPr/>
        </p:nvPicPr>
        <p:blipFill rotWithShape="1">
          <a:blip r:embed="rId4">
            <a:alphaModFix/>
          </a:blip>
          <a:srcRect/>
          <a:stretch/>
        </p:blipFill>
        <p:spPr>
          <a:xfrm>
            <a:off x="3041562" y="4403021"/>
            <a:ext cx="1904816" cy="1904816"/>
          </a:xfrm>
          <a:prstGeom prst="rect">
            <a:avLst/>
          </a:prstGeom>
          <a:noFill/>
          <a:ln>
            <a:noFill/>
          </a:ln>
        </p:spPr>
      </p:pic>
      <p:pic>
        <p:nvPicPr>
          <p:cNvPr id="251" name="Google Shape;251;p10"/>
          <p:cNvPicPr preferRelativeResize="0"/>
          <p:nvPr/>
        </p:nvPicPr>
        <p:blipFill rotWithShape="1">
          <a:blip r:embed="rId5">
            <a:alphaModFix/>
          </a:blip>
          <a:srcRect/>
          <a:stretch/>
        </p:blipFill>
        <p:spPr>
          <a:xfrm>
            <a:off x="1449238" y="1991976"/>
            <a:ext cx="4968815" cy="1427307"/>
          </a:xfrm>
          <a:prstGeom prst="rect">
            <a:avLst/>
          </a:prstGeom>
          <a:noFill/>
          <a:ln>
            <a:noFill/>
          </a:ln>
        </p:spPr>
      </p:pic>
      <p:pic>
        <p:nvPicPr>
          <p:cNvPr id="252" name="Google Shape;252;p10" descr="http://www.mamu.co/images/data-storage.jpg"/>
          <p:cNvPicPr preferRelativeResize="0"/>
          <p:nvPr/>
        </p:nvPicPr>
        <p:blipFill rotWithShape="1">
          <a:blip r:embed="rId6">
            <a:alphaModFix/>
          </a:blip>
          <a:srcRect/>
          <a:stretch/>
        </p:blipFill>
        <p:spPr>
          <a:xfrm>
            <a:off x="5213467" y="4272126"/>
            <a:ext cx="1982825" cy="2019159"/>
          </a:xfrm>
          <a:prstGeom prst="rect">
            <a:avLst/>
          </a:prstGeom>
          <a:noFill/>
          <a:ln>
            <a:noFill/>
          </a:ln>
        </p:spPr>
      </p:pic>
      <p:sp>
        <p:nvSpPr>
          <p:cNvPr id="253" name="Google Shape;253;p10"/>
          <p:cNvSpPr txBox="1"/>
          <p:nvPr/>
        </p:nvSpPr>
        <p:spPr>
          <a:xfrm>
            <a:off x="2615576" y="3483259"/>
            <a:ext cx="3374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Collects and arranges data</a:t>
            </a:r>
            <a:endParaRPr/>
          </a:p>
        </p:txBody>
      </p:sp>
      <p:sp>
        <p:nvSpPr>
          <p:cNvPr id="254" name="Google Shape;254;p10"/>
          <p:cNvSpPr txBox="1"/>
          <p:nvPr/>
        </p:nvSpPr>
        <p:spPr>
          <a:xfrm>
            <a:off x="7283664" y="4203113"/>
            <a:ext cx="409492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Acts as an Information repository</a:t>
            </a:r>
            <a:endParaRPr/>
          </a:p>
        </p:txBody>
      </p:sp>
      <p:sp>
        <p:nvSpPr>
          <p:cNvPr id="255" name="Google Shape;255;p10"/>
          <p:cNvSpPr txBox="1"/>
          <p:nvPr/>
        </p:nvSpPr>
        <p:spPr>
          <a:xfrm>
            <a:off x="1974718" y="5136257"/>
            <a:ext cx="135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500"/>
                                        <p:tgtEl>
                                          <p:spTgt spid="251"/>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500"/>
                                        <p:tgtEl>
                                          <p:spTgt spid="2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5">
                                            <p:txEl>
                                              <p:pRg st="0" end="0"/>
                                            </p:txEl>
                                          </p:spTgt>
                                        </p:tgtEl>
                                        <p:attrNameLst>
                                          <p:attrName>style.visibility</p:attrName>
                                        </p:attrNameLst>
                                      </p:cBhvr>
                                      <p:to>
                                        <p:strVal val="visible"/>
                                      </p:to>
                                    </p:set>
                                    <p:animEffect transition="in" filter="fade">
                                      <p:cBhvr>
                                        <p:cTn id="23" dur="500"/>
                                        <p:tgtEl>
                                          <p:spTgt spid="25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0"/>
                                        </p:tgtEl>
                                        <p:attrNameLst>
                                          <p:attrName>style.visibility</p:attrName>
                                        </p:attrNameLst>
                                      </p:cBhvr>
                                      <p:to>
                                        <p:strVal val="visible"/>
                                      </p:to>
                                    </p:set>
                                    <p:animEffect transition="in" filter="fade">
                                      <p:cBhvr>
                                        <p:cTn id="28" dur="500"/>
                                        <p:tgtEl>
                                          <p:spTgt spid="2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2"/>
                                        </p:tgtEl>
                                        <p:attrNameLst>
                                          <p:attrName>style.visibility</p:attrName>
                                        </p:attrNameLst>
                                      </p:cBhvr>
                                      <p:to>
                                        <p:strVal val="visible"/>
                                      </p:to>
                                    </p:set>
                                    <p:animEffect transition="in" filter="fade">
                                      <p:cBhvr>
                                        <p:cTn id="33"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1"/>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90</a:t>
            </a:fld>
            <a:endParaRPr/>
          </a:p>
        </p:txBody>
      </p:sp>
      <p:sp>
        <p:nvSpPr>
          <p:cNvPr id="1089" name="Google Shape;1089;p91"/>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19. Powerful backup solution guarantees ________ uptime</a:t>
            </a:r>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Low</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Medium</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High</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these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c)</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90" name="Google Shape;1090;p91"/>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92"/>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91</a:t>
            </a:fld>
            <a:endParaRPr/>
          </a:p>
        </p:txBody>
      </p:sp>
      <p:sp>
        <p:nvSpPr>
          <p:cNvPr id="1097" name="Google Shape;1097;p92"/>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20. The term _____________ indicates  additional on-demand capabilities.</a:t>
            </a:r>
            <a:endParaRPr/>
          </a:p>
          <a:p>
            <a:pPr marL="720000" marR="0" lvl="6" indent="0" algn="l" rtl="0">
              <a:lnSpc>
                <a:spcPct val="150000"/>
              </a:lnSpc>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Robustness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Scalability</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Accessibility</a:t>
            </a: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Fault tolerance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b)</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098" name="Google Shape;1098;p92"/>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93"/>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92</a:t>
            </a:fld>
            <a:endParaRPr/>
          </a:p>
        </p:txBody>
      </p:sp>
      <p:sp>
        <p:nvSpPr>
          <p:cNvPr id="1105" name="Google Shape;1105;p93"/>
          <p:cNvSpPr/>
          <p:nvPr/>
        </p:nvSpPr>
        <p:spPr>
          <a:xfrm>
            <a:off x="64168" y="1081079"/>
            <a:ext cx="11835441" cy="532453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21. Which of these is true about change management?</a:t>
            </a:r>
            <a:endParaRPr/>
          </a:p>
          <a:p>
            <a:pPr marL="720000" marR="0" lvl="6"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 unplanned alteration in the data center</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Enforces changes in data center from time to time  </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Manage various changes that take place in data center</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None of the above</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106" name="Google Shape;1106;p93"/>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94"/>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93</a:t>
            </a:fld>
            <a:endParaRPr/>
          </a:p>
        </p:txBody>
      </p:sp>
      <p:sp>
        <p:nvSpPr>
          <p:cNvPr id="1113" name="Google Shape;1113;p94"/>
          <p:cNvSpPr/>
          <p:nvPr/>
        </p:nvSpPr>
        <p:spPr>
          <a:xfrm>
            <a:off x="64168" y="1081079"/>
            <a:ext cx="11835441" cy="4555093"/>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1177200" marR="0" lvl="6" indent="-457200" algn="l" rtl="0">
              <a:spcBef>
                <a:spcPts val="0"/>
              </a:spcBef>
              <a:spcAft>
                <a:spcPts val="0"/>
              </a:spcAft>
              <a:buClr>
                <a:schemeClr val="dk1"/>
              </a:buClr>
              <a:buSzPts val="2000"/>
              <a:buFont typeface="Times New Roman"/>
              <a:buAutoNum type="arabicPeriod" startAt="22"/>
            </a:pPr>
            <a:r>
              <a:rPr lang="en-US" sz="2000" b="0" i="0" u="none" strike="noStrike" cap="none">
                <a:solidFill>
                  <a:schemeClr val="dk1"/>
                </a:solidFill>
                <a:latin typeface="Times New Roman"/>
                <a:ea typeface="Times New Roman"/>
                <a:cs typeface="Times New Roman"/>
                <a:sym typeface="Times New Roman"/>
              </a:rPr>
              <a:t>It is important to have a Plan B  in place in a typical data center environment. State whether True or False.</a:t>
            </a:r>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True </a:t>
            </a: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False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114" name="Google Shape;1114;p94"/>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5"/>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94</a:t>
            </a:fld>
            <a:endParaRPr/>
          </a:p>
        </p:txBody>
      </p:sp>
      <p:sp>
        <p:nvSpPr>
          <p:cNvPr id="1121" name="Google Shape;1121;p95"/>
          <p:cNvSpPr/>
          <p:nvPr/>
        </p:nvSpPr>
        <p:spPr>
          <a:xfrm>
            <a:off x="64168" y="1081079"/>
            <a:ext cx="11835441" cy="4862870"/>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1177200" marR="0" lvl="6" indent="-457200" algn="l" rtl="0">
              <a:spcBef>
                <a:spcPts val="0"/>
              </a:spcBef>
              <a:spcAft>
                <a:spcPts val="0"/>
              </a:spcAft>
              <a:buClr>
                <a:schemeClr val="dk1"/>
              </a:buClr>
              <a:buSzPts val="2000"/>
              <a:buFont typeface="Times New Roman"/>
              <a:buAutoNum type="arabicPeriod" startAt="23"/>
            </a:pPr>
            <a:r>
              <a:rPr lang="en-US" sz="2000" b="0" i="0" u="none" strike="noStrike" cap="none">
                <a:solidFill>
                  <a:schemeClr val="dk1"/>
                </a:solidFill>
                <a:latin typeface="Times New Roman"/>
                <a:ea typeface="Times New Roman"/>
                <a:cs typeface="Times New Roman"/>
                <a:sym typeface="Times New Roman"/>
              </a:rPr>
              <a:t>In a multitier server farm, each server function could be located on different access switches on different segments. State true of false.</a:t>
            </a:r>
            <a:endParaRPr/>
          </a:p>
          <a:p>
            <a:pPr marL="1177200" marR="0" lvl="6" indent="-330200" algn="l" rtl="0">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6"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True </a:t>
            </a: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False </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a)</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122" name="Google Shape;1122;p95"/>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96"/>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95</a:t>
            </a:fld>
            <a:endParaRPr/>
          </a:p>
        </p:txBody>
      </p:sp>
      <p:sp>
        <p:nvSpPr>
          <p:cNvPr id="1129" name="Google Shape;1129;p96"/>
          <p:cNvSpPr/>
          <p:nvPr/>
        </p:nvSpPr>
        <p:spPr>
          <a:xfrm>
            <a:off x="64168" y="1081079"/>
            <a:ext cx="11835441" cy="5016758"/>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000" b="1"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24. Which of these is not a segment of Access Layer?</a:t>
            </a:r>
            <a:endParaRPr/>
          </a:p>
          <a:p>
            <a:pPr marL="1177200" marR="0" lvl="6" indent="-330200" algn="l" rtl="0">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Front end segment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Back end segment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Application segment</a:t>
            </a:r>
            <a:endParaRPr/>
          </a:p>
          <a:p>
            <a:pPr marL="2091600" marR="0" lvl="8" indent="-457200" algn="l" rtl="0">
              <a:lnSpc>
                <a:spcPct val="150000"/>
              </a:lnSpc>
              <a:spcBef>
                <a:spcPts val="0"/>
              </a:spcBef>
              <a:spcAft>
                <a:spcPts val="0"/>
              </a:spcAft>
              <a:buClr>
                <a:schemeClr val="dk1"/>
              </a:buClr>
              <a:buSzPts val="2000"/>
              <a:buFont typeface="Calibri"/>
              <a:buAutoNum type="alphaLcParenR"/>
            </a:pPr>
            <a:r>
              <a:rPr lang="en-US" sz="2000" b="0" i="0" u="none" strike="noStrike" cap="none">
                <a:solidFill>
                  <a:schemeClr val="dk1"/>
                </a:solidFill>
                <a:latin typeface="Times New Roman"/>
                <a:ea typeface="Times New Roman"/>
                <a:cs typeface="Times New Roman"/>
                <a:sym typeface="Times New Roman"/>
              </a:rPr>
              <a:t>Middle level segment</a:t>
            </a:r>
            <a:endParaRPr/>
          </a:p>
          <a:p>
            <a:pPr marL="2091600" marR="0" lvl="8" indent="-330200" algn="l" rtl="0">
              <a:lnSpc>
                <a:spcPct val="15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Answer:  d)</a:t>
            </a: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endParaRPr sz="2000" b="1" i="0" u="none" strike="noStrike" cap="none">
              <a:solidFill>
                <a:schemeClr val="dk1"/>
              </a:solidFill>
              <a:latin typeface="Times New Roman"/>
              <a:ea typeface="Times New Roman"/>
              <a:cs typeface="Times New Roman"/>
              <a:sym typeface="Times New Roman"/>
            </a:endParaRPr>
          </a:p>
          <a:p>
            <a:pPr marL="1177200" marR="0" lvl="7" indent="0" algn="l" rtl="0">
              <a:lnSpc>
                <a:spcPct val="15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  </a:t>
            </a:r>
            <a:endParaRPr/>
          </a:p>
        </p:txBody>
      </p:sp>
      <p:sp>
        <p:nvSpPr>
          <p:cNvPr id="1130" name="Google Shape;1130;p96"/>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7"/>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96</a:t>
            </a:fld>
            <a:endParaRPr/>
          </a:p>
        </p:txBody>
      </p:sp>
      <p:sp>
        <p:nvSpPr>
          <p:cNvPr id="1136" name="Google Shape;1136;p97"/>
          <p:cNvSpPr/>
          <p:nvPr/>
        </p:nvSpPr>
        <p:spPr>
          <a:xfrm>
            <a:off x="80908" y="1089652"/>
            <a:ext cx="11942593" cy="4508927"/>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Summary</a:t>
            </a:r>
            <a:endParaRPr sz="24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Data is a collection of raw facts from which the required output is extracted.</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Information  is processed data. The value of  information changes over time.</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Storage technology has evolved through configurations such as RAID, DAS, SAN, NAS, and IP-SAN.  </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change in value of information with the change in time is called information lifecycle.</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ILM is a comprehensive approach in managing the flow of data from its creation to its disposal.</a:t>
            </a:r>
            <a:endParaRPr/>
          </a:p>
          <a:p>
            <a:pPr marL="1062900" marR="0" lvl="6" indent="-215900" algn="l"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062900" marR="0" lvl="6"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key requirement for data center, elements are availability, location and facility, uptime, cooling, security, facility maintenance, scalability, and change management.</a:t>
            </a:r>
            <a:endParaRPr/>
          </a:p>
        </p:txBody>
      </p:sp>
      <p:sp>
        <p:nvSpPr>
          <p:cNvPr id="1137" name="Google Shape;1137;p97"/>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98"/>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97</a:t>
            </a:fld>
            <a:endParaRPr/>
          </a:p>
        </p:txBody>
      </p:sp>
      <p:sp>
        <p:nvSpPr>
          <p:cNvPr id="1143" name="Google Shape;1143;p98"/>
          <p:cNvSpPr/>
          <p:nvPr/>
        </p:nvSpPr>
        <p:spPr>
          <a:xfrm>
            <a:off x="80908" y="1089652"/>
            <a:ext cx="11942593" cy="5124480"/>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Assignment</a:t>
            </a:r>
            <a:endParaRPr sz="24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1500" b="1" i="0" u="none" strike="noStrike" cap="none">
              <a:solidFill>
                <a:schemeClr val="dk1"/>
              </a:solidFill>
              <a:latin typeface="Times New Roman"/>
              <a:ea typeface="Times New Roman"/>
              <a:cs typeface="Times New Roman"/>
              <a:sym typeface="Times New Roman"/>
            </a:endParaRPr>
          </a:p>
          <a:p>
            <a:pPr marL="360000" marR="0" lvl="4" indent="0" algn="l" rtl="0">
              <a:spcBef>
                <a:spcPts val="0"/>
              </a:spcBef>
              <a:spcAft>
                <a:spcPts val="0"/>
              </a:spcAft>
              <a:buNone/>
            </a:pPr>
            <a:endParaRPr sz="800" b="0" i="0" u="none" strike="noStrike" cap="none">
              <a:solidFill>
                <a:schemeClr val="dk1"/>
              </a:solidFill>
              <a:latin typeface="Times New Roman"/>
              <a:ea typeface="Times New Roman"/>
              <a:cs typeface="Times New Roman"/>
              <a:sym typeface="Times New Roman"/>
            </a:endParaRPr>
          </a:p>
          <a:p>
            <a:pPr marL="720000" marR="0" lvl="6"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You need to answer below sets of problem.  These sets of questions are meant for testing unit I.</a:t>
            </a:r>
            <a:endParaRPr/>
          </a:p>
          <a:p>
            <a:pPr marL="720000" marR="0" lvl="6" indent="0" algn="l"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Define data and information with real life examples.</a:t>
            </a:r>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Explain in your own words, how structured and unstructured data differs?</a:t>
            </a:r>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Write a description on evolution of storage technologies.</a:t>
            </a:r>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Explain the different stages of Information Lifecycle. </a:t>
            </a:r>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What is ILM ? Explain the various ILM benefits.</a:t>
            </a:r>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Why do we need data centers? Explain.</a:t>
            </a:r>
            <a:endParaRPr sz="2000" b="0" i="0" u="none" strike="noStrike" cap="none">
              <a:solidFill>
                <a:schemeClr val="dk1"/>
              </a:solidFill>
              <a:latin typeface="Times New Roman"/>
              <a:ea typeface="Times New Roman"/>
              <a:cs typeface="Times New Roman"/>
              <a:sym typeface="Times New Roman"/>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Name and explain the core elements in data center infrastructure.</a:t>
            </a:r>
            <a:endParaRPr sz="2000" b="0" i="0" u="none" strike="noStrike" cap="none">
              <a:solidFill>
                <a:schemeClr val="dk1"/>
              </a:solidFill>
              <a:latin typeface="Times New Roman"/>
              <a:ea typeface="Times New Roman"/>
              <a:cs typeface="Times New Roman"/>
              <a:sym typeface="Times New Roman"/>
            </a:endParaRPr>
          </a:p>
          <a:p>
            <a:pPr marL="1634400" marR="0" lvl="7" indent="-457200" algn="l" rtl="0">
              <a:lnSpc>
                <a:spcPct val="150000"/>
              </a:lnSpc>
              <a:spcBef>
                <a:spcPts val="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Explain the architecture of  Enterprise Data Center.</a:t>
            </a:r>
            <a:endParaRPr/>
          </a:p>
        </p:txBody>
      </p:sp>
      <p:sp>
        <p:nvSpPr>
          <p:cNvPr id="1144" name="Google Shape;1144;p98"/>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9"/>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98</a:t>
            </a:fld>
            <a:endParaRPr/>
          </a:p>
        </p:txBody>
      </p:sp>
      <p:sp>
        <p:nvSpPr>
          <p:cNvPr id="1150" name="Google Shape;1150;p99"/>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Document Links</a:t>
            </a:r>
            <a:endParaRPr sz="2400" b="1" i="0" u="none" strike="noStrike" cap="none">
              <a:solidFill>
                <a:schemeClr val="dk1"/>
              </a:solidFill>
              <a:latin typeface="Times New Roman"/>
              <a:ea typeface="Times New Roman"/>
              <a:cs typeface="Times New Roman"/>
              <a:sym typeface="Times New Roman"/>
            </a:endParaRPr>
          </a:p>
        </p:txBody>
      </p:sp>
      <p:sp>
        <p:nvSpPr>
          <p:cNvPr id="1151" name="Google Shape;1151;p99"/>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1152" name="Google Shape;1152;p99"/>
          <p:cNvGraphicFramePr/>
          <p:nvPr/>
        </p:nvGraphicFramePr>
        <p:xfrm>
          <a:off x="628650" y="1674925"/>
          <a:ext cx="3000000" cy="3000000"/>
        </p:xfrm>
        <a:graphic>
          <a:graphicData uri="http://schemas.openxmlformats.org/drawingml/2006/table">
            <a:tbl>
              <a:tblPr firstRow="1" bandRow="1">
                <a:noFill/>
                <a:tableStyleId>{BD0E3D0A-8DC7-4A43-83AA-96017E6C628A}</a:tableStyleId>
              </a:tblPr>
              <a:tblGrid>
                <a:gridCol w="1804000"/>
                <a:gridCol w="5831450"/>
                <a:gridCol w="3465925"/>
              </a:tblGrid>
              <a:tr h="550700">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18288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524475">
                <a:tc>
                  <a:txBody>
                    <a:bodyPr/>
                    <a:lstStyle/>
                    <a:p>
                      <a:pPr marL="182880" marR="0" lvl="0" indent="0" algn="l" rtl="0">
                        <a:spcBef>
                          <a:spcPts val="0"/>
                        </a:spcBef>
                        <a:spcAft>
                          <a:spcPts val="0"/>
                        </a:spcAft>
                        <a:buNone/>
                      </a:pPr>
                      <a:r>
                        <a:rPr lang="en-US" sz="1400" u="none" strike="noStrike" cap="none">
                          <a:latin typeface="Calibri"/>
                          <a:ea typeface="Calibri"/>
                          <a:cs typeface="Calibri"/>
                          <a:sym typeface="Calibri"/>
                        </a:rPr>
                        <a:t>Cover Story: Storage Management </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lnSpc>
                          <a:spcPct val="100000"/>
                        </a:lnSpc>
                        <a:spcBef>
                          <a:spcPts val="0"/>
                        </a:spcBef>
                        <a:spcAft>
                          <a:spcPts val="0"/>
                        </a:spcAft>
                        <a:buClr>
                          <a:schemeClr val="dk1"/>
                        </a:buClr>
                        <a:buSzPts val="1400"/>
                        <a:buFont typeface="Calibri"/>
                        <a:buNone/>
                      </a:pPr>
                      <a:r>
                        <a:rPr lang="en-US" sz="1400" u="sng" strike="noStrike" cap="none">
                          <a:solidFill>
                            <a:schemeClr val="hlink"/>
                          </a:solidFill>
                          <a:latin typeface="Calibri"/>
                          <a:ea typeface="Calibri"/>
                          <a:cs typeface="Calibri"/>
                          <a:sym typeface="Calibri"/>
                          <a:hlinkClick r:id="rId3"/>
                        </a:rPr>
                        <a:t>http://www.networkmagazineindia.com/200309/coverstory01.shtml</a:t>
                      </a:r>
                      <a:endParaRPr sz="1400" u="none" strike="noStrike" cap="none">
                        <a:latin typeface="Calibri"/>
                        <a:ea typeface="Calibri"/>
                        <a:cs typeface="Calibri"/>
                        <a:sym typeface="Calibri"/>
                      </a:endParaRPr>
                    </a:p>
                    <a:p>
                      <a:pPr marL="182880" marR="0" lvl="0" indent="0" algn="l" rtl="0">
                        <a:spcBef>
                          <a:spcPts val="0"/>
                        </a:spcBef>
                        <a:spcAft>
                          <a:spcPts val="0"/>
                        </a:spcAft>
                        <a:buNone/>
                      </a:pPr>
                      <a:endParaRPr sz="14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This link explains a general overview of storage management, along with expert’s opinion</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760075">
                <a:tc>
                  <a:txBody>
                    <a:bodyPr/>
                    <a:lstStyle/>
                    <a:p>
                      <a:pPr marL="182880" marR="0" lvl="0" indent="0" algn="l" rtl="0">
                        <a:spcBef>
                          <a:spcPts val="0"/>
                        </a:spcBef>
                        <a:spcAft>
                          <a:spcPts val="0"/>
                        </a:spcAft>
                        <a:buNone/>
                      </a:pPr>
                      <a:r>
                        <a:rPr lang="en-US" sz="1400" u="none" strike="noStrike" cap="none">
                          <a:latin typeface="Calibri"/>
                          <a:ea typeface="Calibri"/>
                          <a:cs typeface="Calibri"/>
                          <a:sym typeface="Calibri"/>
                        </a:rPr>
                        <a:t>Storage infrastructure management is still elusive </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lnSpc>
                          <a:spcPct val="100000"/>
                        </a:lnSpc>
                        <a:spcBef>
                          <a:spcPts val="0"/>
                        </a:spcBef>
                        <a:spcAft>
                          <a:spcPts val="0"/>
                        </a:spcAft>
                        <a:buClr>
                          <a:schemeClr val="dk1"/>
                        </a:buClr>
                        <a:buSzPts val="1400"/>
                        <a:buFont typeface="Calibri"/>
                        <a:buNone/>
                      </a:pPr>
                      <a:r>
                        <a:rPr lang="en-US" sz="1400" u="sng" strike="noStrike" cap="none">
                          <a:solidFill>
                            <a:schemeClr val="hlink"/>
                          </a:solidFill>
                          <a:latin typeface="Calibri"/>
                          <a:ea typeface="Calibri"/>
                          <a:cs typeface="Calibri"/>
                          <a:sym typeface="Calibri"/>
                          <a:hlinkClick r:id="rId4"/>
                        </a:rPr>
                        <a:t>http://searchstorage.techtarget.com/opinion/Storage-infrastructure-management-is-still-elusive</a:t>
                      </a:r>
                      <a:endParaRPr sz="1400" u="none" strike="noStrike" cap="none">
                        <a:latin typeface="Calibri"/>
                        <a:ea typeface="Calibri"/>
                        <a:cs typeface="Calibri"/>
                        <a:sym typeface="Calibri"/>
                      </a:endParaRPr>
                    </a:p>
                    <a:p>
                      <a:pPr marL="182880" marR="0" lvl="0" indent="0" algn="l" rtl="0">
                        <a:spcBef>
                          <a:spcPts val="0"/>
                        </a:spcBef>
                        <a:spcAft>
                          <a:spcPts val="0"/>
                        </a:spcAft>
                        <a:buNone/>
                      </a:pPr>
                      <a:endParaRPr sz="14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You will learn Basic challenges associated with Storage and its management</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r h="459175">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Steps to ILM implementation</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lnSpc>
                          <a:spcPct val="100000"/>
                        </a:lnSpc>
                        <a:spcBef>
                          <a:spcPts val="0"/>
                        </a:spcBef>
                        <a:spcAft>
                          <a:spcPts val="0"/>
                        </a:spcAft>
                        <a:buClr>
                          <a:schemeClr val="dk1"/>
                        </a:buClr>
                        <a:buSzPts val="1400"/>
                        <a:buFont typeface="Calibri"/>
                        <a:buNone/>
                      </a:pPr>
                      <a:r>
                        <a:rPr lang="en-US" sz="1400" u="sng" strike="noStrike" cap="none">
                          <a:solidFill>
                            <a:schemeClr val="hlink"/>
                          </a:solidFill>
                          <a:latin typeface="Calibri"/>
                          <a:ea typeface="Calibri"/>
                          <a:cs typeface="Calibri"/>
                          <a:sym typeface="Calibri"/>
                          <a:hlinkClick r:id="rId5"/>
                        </a:rPr>
                        <a:t>http://www.networkworld.com/article/2300188/data-center/six-steps-to-ilm-implementation.html</a:t>
                      </a:r>
                      <a:endParaRPr sz="1400" u="none" strike="noStrike" cap="none">
                        <a:latin typeface="Calibri"/>
                        <a:ea typeface="Calibri"/>
                        <a:cs typeface="Calibri"/>
                        <a:sym typeface="Calibri"/>
                      </a:endParaRPr>
                    </a:p>
                    <a:p>
                      <a:pPr marL="182880" marR="0" lvl="0" indent="0" algn="l" rtl="0">
                        <a:spcBef>
                          <a:spcPts val="0"/>
                        </a:spcBef>
                        <a:spcAft>
                          <a:spcPts val="0"/>
                        </a:spcAft>
                        <a:buNone/>
                      </a:pPr>
                      <a:endParaRPr sz="14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This link explains about the six steps to successfully implement ILM</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910525">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Information Lifecycle Management</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400" u="sng" strike="noStrike" cap="none">
                          <a:solidFill>
                            <a:schemeClr val="hlink"/>
                          </a:solidFill>
                          <a:latin typeface="Calibri"/>
                          <a:ea typeface="Calibri"/>
                          <a:cs typeface="Calibri"/>
                          <a:sym typeface="Calibri"/>
                          <a:hlinkClick r:id="rId6"/>
                        </a:rPr>
                        <a:t>http://searchstorage.techtarget.com/definition/information-life-cycle-management</a:t>
                      </a:r>
                      <a:endParaRPr sz="14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This link explains about  ILM approach in industry</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r h="524475">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Data Center Architecture</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lnSpc>
                          <a:spcPct val="100000"/>
                        </a:lnSpc>
                        <a:spcBef>
                          <a:spcPts val="0"/>
                        </a:spcBef>
                        <a:spcAft>
                          <a:spcPts val="0"/>
                        </a:spcAft>
                        <a:buClr>
                          <a:srgbClr val="0000FF"/>
                        </a:buClr>
                        <a:buSzPts val="1400"/>
                        <a:buFont typeface="Calibri"/>
                        <a:buNone/>
                      </a:pPr>
                      <a:r>
                        <a:rPr lang="en-US" sz="1400" u="sng" strike="noStrike" cap="none">
                          <a:solidFill>
                            <a:srgbClr val="0000FF"/>
                          </a:solidFill>
                          <a:latin typeface="Calibri"/>
                          <a:ea typeface="Calibri"/>
                          <a:cs typeface="Calibri"/>
                          <a:sym typeface="Calibri"/>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https://www.fiberoptics4sale.com/blogs/archive-posts/95041990-what-are-data-centers</a:t>
                      </a:r>
                      <a:endParaRPr sz="1400" u="sng" strike="noStrike" cap="none">
                        <a:solidFill>
                          <a:srgbClr val="0000FF"/>
                        </a:solidFill>
                        <a:latin typeface="Calibri"/>
                        <a:ea typeface="Calibri"/>
                        <a:cs typeface="Calibri"/>
                        <a:sym typeface="Calibri"/>
                      </a:endParaRPr>
                    </a:p>
                    <a:p>
                      <a:pPr marL="182880" marR="0" lvl="0" indent="0" algn="l" rtl="0">
                        <a:spcBef>
                          <a:spcPts val="0"/>
                        </a:spcBef>
                        <a:spcAft>
                          <a:spcPts val="0"/>
                        </a:spcAft>
                        <a:buNone/>
                      </a:pPr>
                      <a:endParaRPr sz="14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This link explains about architecture of data center , with emphasis to enterprise and discussing each component in details</a:t>
                      </a:r>
                      <a:endParaRPr sz="14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696300">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Data Center Strategy </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lnSpc>
                          <a:spcPct val="100000"/>
                        </a:lnSpc>
                        <a:spcBef>
                          <a:spcPts val="0"/>
                        </a:spcBef>
                        <a:spcAft>
                          <a:spcPts val="0"/>
                        </a:spcAft>
                        <a:buClr>
                          <a:srgbClr val="0000FF"/>
                        </a:buClr>
                        <a:buSzPts val="1400"/>
                        <a:buFont typeface="Calibri"/>
                        <a:buNone/>
                      </a:pPr>
                      <a:r>
                        <a:rPr lang="en-US" sz="1400" b="0" i="0" u="sng" strike="noStrike" cap="none">
                          <a:solidFill>
                            <a:srgbClr val="0000FF"/>
                          </a:solidFill>
                          <a:latin typeface="Calibri"/>
                          <a:ea typeface="Calibri"/>
                          <a:cs typeface="Calibri"/>
                          <a:sym typeface="Calibri"/>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http://focus.forsythe.com/articles/396/10-Steps-to-a-Successful-Data-Center-Strategy</a:t>
                      </a:r>
                      <a:endParaRPr sz="1400" b="0" i="0" u="sng" strike="noStrike" cap="none">
                        <a:solidFill>
                          <a:srgbClr val="0000FF"/>
                        </a:solidFill>
                        <a:latin typeface="Calibri"/>
                        <a:ea typeface="Calibri"/>
                        <a:cs typeface="Calibri"/>
                        <a:sym typeface="Calibri"/>
                      </a:endParaRPr>
                    </a:p>
                    <a:p>
                      <a:pPr marL="182880" marR="0" lvl="0" indent="0" algn="l" rtl="0">
                        <a:spcBef>
                          <a:spcPts val="0"/>
                        </a:spcBef>
                        <a:spcAft>
                          <a:spcPts val="0"/>
                        </a:spcAft>
                        <a:buNone/>
                      </a:pPr>
                      <a:endParaRPr sz="14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400" b="0" i="0" u="none" strike="noStrike" cap="none">
                          <a:solidFill>
                            <a:srgbClr val="000000"/>
                          </a:solidFill>
                          <a:latin typeface="Calibri"/>
                          <a:ea typeface="Calibri"/>
                          <a:cs typeface="Calibri"/>
                          <a:sym typeface="Calibri"/>
                        </a:rPr>
                        <a:t>In this link, you will learn about the steps for adopting a successful Data Center Strategy</a:t>
                      </a:r>
                      <a:endParaRPr sz="14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0"/>
          <p:cNvSpPr txBox="1">
            <a:spLocks noGrp="1"/>
          </p:cNvSpPr>
          <p:nvPr>
            <p:ph type="sldNum" idx="12"/>
          </p:nvPr>
        </p:nvSpPr>
        <p:spPr>
          <a:xfrm>
            <a:off x="11590986" y="6356349"/>
            <a:ext cx="43251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99</a:t>
            </a:fld>
            <a:endParaRPr/>
          </a:p>
        </p:txBody>
      </p:sp>
      <p:sp>
        <p:nvSpPr>
          <p:cNvPr id="1158" name="Google Shape;1158;p100"/>
          <p:cNvSpPr/>
          <p:nvPr/>
        </p:nvSpPr>
        <p:spPr>
          <a:xfrm>
            <a:off x="80908" y="1089652"/>
            <a:ext cx="11668269" cy="461665"/>
          </a:xfrm>
          <a:prstGeom prst="rect">
            <a:avLst/>
          </a:prstGeom>
          <a:noFill/>
          <a:ln>
            <a:noFill/>
          </a:ln>
        </p:spPr>
        <p:txBody>
          <a:bodyPr spcFirstLastPara="1" wrap="square" lIns="91425" tIns="45700" rIns="91425" bIns="45700" anchor="t" anchorCtr="0">
            <a:spAutoFit/>
          </a:bodyPr>
          <a:lstStyle/>
          <a:p>
            <a:pPr marL="360000" marR="0" lvl="4" indent="0" algn="l"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Video Links</a:t>
            </a:r>
            <a:endParaRPr sz="2400" b="1" i="0" u="none" strike="noStrike" cap="none">
              <a:solidFill>
                <a:schemeClr val="dk1"/>
              </a:solidFill>
              <a:latin typeface="Times New Roman"/>
              <a:ea typeface="Times New Roman"/>
              <a:cs typeface="Times New Roman"/>
              <a:sym typeface="Times New Roman"/>
            </a:endParaRPr>
          </a:p>
        </p:txBody>
      </p:sp>
      <p:sp>
        <p:nvSpPr>
          <p:cNvPr id="1159" name="Google Shape;1159;p100"/>
          <p:cNvSpPr/>
          <p:nvPr/>
        </p:nvSpPr>
        <p:spPr>
          <a:xfrm>
            <a:off x="207034" y="361679"/>
            <a:ext cx="10248181" cy="461665"/>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Introduction to Storage and Data Centers Information Storage</a:t>
            </a:r>
            <a:endParaRPr/>
          </a:p>
        </p:txBody>
      </p:sp>
      <p:graphicFrame>
        <p:nvGraphicFramePr>
          <p:cNvPr id="1160" name="Google Shape;1160;p100"/>
          <p:cNvGraphicFramePr/>
          <p:nvPr/>
        </p:nvGraphicFramePr>
        <p:xfrm>
          <a:off x="634041" y="1831655"/>
          <a:ext cx="3000000" cy="3000000"/>
        </p:xfrm>
        <a:graphic>
          <a:graphicData uri="http://schemas.openxmlformats.org/drawingml/2006/table">
            <a:tbl>
              <a:tblPr firstRow="1" bandRow="1">
                <a:noFill/>
                <a:tableStyleId>{BD0E3D0A-8DC7-4A43-83AA-96017E6C628A}</a:tableStyleId>
              </a:tblPr>
              <a:tblGrid>
                <a:gridCol w="3703625"/>
                <a:gridCol w="3854475"/>
                <a:gridCol w="3347100"/>
              </a:tblGrid>
              <a:tr h="790775">
                <a:tc>
                  <a:txBody>
                    <a:bodyPr/>
                    <a:lstStyle/>
                    <a:p>
                      <a:pPr marL="7200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Topics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7200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URL</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c>
                  <a:txBody>
                    <a:bodyPr/>
                    <a:lstStyle/>
                    <a:p>
                      <a:pPr marL="72000" marR="0" lvl="0" indent="0" algn="l" rtl="0">
                        <a:spcBef>
                          <a:spcPts val="0"/>
                        </a:spcBef>
                        <a:spcAft>
                          <a:spcPts val="0"/>
                        </a:spcAft>
                        <a:buNone/>
                      </a:pPr>
                      <a:r>
                        <a:rPr lang="en-US" sz="2000" b="1" i="0" u="none" strike="noStrike" cap="none">
                          <a:solidFill>
                            <a:schemeClr val="lt1"/>
                          </a:solidFill>
                          <a:latin typeface="Calibri"/>
                          <a:ea typeface="Calibri"/>
                          <a:cs typeface="Calibri"/>
                          <a:sym typeface="Calibri"/>
                        </a:rPr>
                        <a:t>Notes</a:t>
                      </a:r>
                      <a:endParaRPr sz="2000" b="1" i="0" u="none" strike="noStrike" cap="none">
                        <a:solidFill>
                          <a:schemeClr val="lt1"/>
                        </a:solidFill>
                        <a:latin typeface="Calibri"/>
                        <a:ea typeface="Calibri"/>
                        <a:cs typeface="Calibri"/>
                        <a:sym typeface="Calibri"/>
                      </a:endParaRPr>
                    </a:p>
                  </a:txBody>
                  <a:tcPr marL="9525" marR="9525" marT="9525" marB="0" anchor="ctr">
                    <a:solidFill>
                      <a:srgbClr val="0070C0"/>
                    </a:solidFill>
                  </a:tcPr>
                </a:tc>
              </a:tr>
              <a:tr h="937900">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Types of storage technologies</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https://www.youtube.com/watch?v=bpUzGZLO948&amp;list=PLWDUzz3hCDJJFiOO_zpMTbiHUNPDpU3xb</a:t>
                      </a:r>
                      <a:endParaRPr sz="1600" b="0" i="0" u="sng" strike="noStrike" cap="none">
                        <a:solidFill>
                          <a:srgbClr val="0000FF"/>
                        </a:solidFill>
                        <a:latin typeface="Calibri"/>
                        <a:ea typeface="Calibri"/>
                        <a:cs typeface="Calibri"/>
                        <a:sym typeface="Calibri"/>
                      </a:endParaRPr>
                    </a:p>
                  </a:txBody>
                  <a:tcPr marL="9525" marR="9525" marT="9525" marB="0" anchor="ctr">
                    <a:solidFill>
                      <a:schemeClr val="lt1"/>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link compares DAS, NAS and SAN technologies</a:t>
                      </a:r>
                      <a:endParaRPr sz="1600" b="0" i="0" u="none" strike="noStrike" cap="none">
                        <a:solidFill>
                          <a:srgbClr val="000000"/>
                        </a:solidFill>
                        <a:latin typeface="Calibri"/>
                        <a:ea typeface="Calibri"/>
                        <a:cs typeface="Calibri"/>
                        <a:sym typeface="Calibri"/>
                      </a:endParaRPr>
                    </a:p>
                  </a:txBody>
                  <a:tcPr marL="9525" marR="9525" marT="9525" marB="0" anchor="ctr">
                    <a:solidFill>
                      <a:schemeClr val="lt1"/>
                    </a:solidFill>
                  </a:tcPr>
                </a:tc>
              </a:tr>
              <a:tr h="937900">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Overview of data and information</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lnSpc>
                          <a:spcPct val="100000"/>
                        </a:lnSpc>
                        <a:spcBef>
                          <a:spcPts val="0"/>
                        </a:spcBef>
                        <a:spcAft>
                          <a:spcPts val="0"/>
                        </a:spcAft>
                        <a:buClr>
                          <a:srgbClr val="0000FF"/>
                        </a:buClr>
                        <a:buSzPts val="1600"/>
                        <a:buFont typeface="Calibri"/>
                        <a:buNone/>
                      </a:pPr>
                      <a:r>
                        <a:rPr lang="en-US" sz="1600" b="0" i="0" u="sng" strike="noStrike" cap="none">
                          <a:solidFill>
                            <a:srgbClr val="0000FF"/>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https://www.youtube.com/watch?v=mUgEgkV16Bw</a:t>
                      </a:r>
                      <a:endParaRPr sz="1600" b="0" i="0" u="sng" strike="noStrike" cap="none">
                        <a:solidFill>
                          <a:srgbClr val="0000FF"/>
                        </a:solidFill>
                        <a:latin typeface="Calibri"/>
                        <a:ea typeface="Calibri"/>
                        <a:cs typeface="Calibri"/>
                        <a:sym typeface="Calibri"/>
                      </a:endParaRPr>
                    </a:p>
                    <a:p>
                      <a:pPr marL="182880" marR="0" lvl="0" indent="0" algn="l" rtl="0">
                        <a:spcBef>
                          <a:spcPts val="0"/>
                        </a:spcBef>
                        <a:spcAft>
                          <a:spcPts val="0"/>
                        </a:spcAft>
                        <a:buNone/>
                      </a:pPr>
                      <a:endParaRPr sz="16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link explains what is data and information. A short description on how data differs from information.</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r h="823425">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Inside a Google Data Center</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sng" strike="noStrike" cap="none">
                          <a:solidFill>
                            <a:srgbClr val="0000FF"/>
                          </a:solidFill>
                          <a:latin typeface="Calibri"/>
                          <a:ea typeface="Calibri"/>
                          <a:cs typeface="Calibri"/>
                          <a:sym typeface="Calibri"/>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https://www.youtube.com/watch?v=XZmGGAbHqa0</a:t>
                      </a:r>
                      <a:endParaRPr sz="1600" b="0" i="0" u="sng" strike="noStrike" cap="none">
                        <a:solidFill>
                          <a:srgbClr val="0000FF"/>
                        </a:solidFill>
                        <a:latin typeface="Calibri"/>
                        <a:ea typeface="Calibri"/>
                        <a:cs typeface="Calibri"/>
                        <a:sym typeface="Calibri"/>
                      </a:endParaRPr>
                    </a:p>
                  </a:txBody>
                  <a:tcPr marL="9525" marR="9525" marT="9525" marB="0" anchor="ctr">
                    <a:solidFill>
                      <a:srgbClr val="DDEAF6"/>
                    </a:solidFill>
                  </a:tcPr>
                </a:tc>
                <a:tc>
                  <a:txBody>
                    <a:bodyPr/>
                    <a:lstStyle/>
                    <a:p>
                      <a:pPr marL="18288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This link takes us to a virtual tour inside a Google Data Center</a:t>
                      </a:r>
                      <a:endParaRPr sz="1600" b="0" i="0" u="none" strike="noStrike" cap="none">
                        <a:solidFill>
                          <a:srgbClr val="000000"/>
                        </a:solidFill>
                        <a:latin typeface="Calibri"/>
                        <a:ea typeface="Calibri"/>
                        <a:cs typeface="Calibri"/>
                        <a:sym typeface="Calibri"/>
                      </a:endParaRPr>
                    </a:p>
                  </a:txBody>
                  <a:tcPr marL="9525" marR="9525" marT="9525" marB="0" anchor="ctr">
                    <a:solidFill>
                      <a:srgbClr val="DDEAF6"/>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6002</Words>
  <PresentationFormat>Custom</PresentationFormat>
  <Paragraphs>1230</Paragraphs>
  <Slides>100</Slides>
  <Notes>100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Helvetica Neue</vt:lpstr>
      <vt:lpstr>Times New Roman</vt:lpstr>
      <vt:lpstr>Noto Sans Symbols</vt:lpstr>
      <vt:lpstr>Courier New</vt:lpstr>
      <vt:lpstr>Verdana</vt:lpstr>
      <vt:lpstr>Cambria</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iNurture</dc:creator>
  <cp:lastModifiedBy>user</cp:lastModifiedBy>
  <cp:revision>3</cp:revision>
  <dcterms:created xsi:type="dcterms:W3CDTF">2018-01-29T06:10:27Z</dcterms:created>
  <dcterms:modified xsi:type="dcterms:W3CDTF">2023-03-17T06:15:28Z</dcterms:modified>
</cp:coreProperties>
</file>